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2" r:id="rId4"/>
    <p:sldId id="259" r:id="rId5"/>
    <p:sldId id="260" r:id="rId6"/>
    <p:sldId id="261" r:id="rId7"/>
    <p:sldId id="27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6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32BC28-5042-4667-8F74-79DC719ED5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50C386DF-B9BF-460C-9F8A-152294F03A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78F2404D-F440-4118-AD43-2D7AFF839F6A}"/>
              </a:ext>
            </a:extLst>
          </p:cNvPr>
          <p:cNvSpPr>
            <a:spLocks noGrp="1"/>
          </p:cNvSpPr>
          <p:nvPr>
            <p:ph type="dt" sz="half" idx="10"/>
          </p:nvPr>
        </p:nvSpPr>
        <p:spPr/>
        <p:txBody>
          <a:bodyPr/>
          <a:lstStyle/>
          <a:p>
            <a:fld id="{FB795C1D-B349-4A49-8FFE-F2AB74712B55}" type="datetimeFigureOut">
              <a:rPr lang="en-US" smtClean="0"/>
              <a:t>12/4/2018</a:t>
            </a:fld>
            <a:endParaRPr lang="en-US"/>
          </a:p>
        </p:txBody>
      </p:sp>
      <p:sp>
        <p:nvSpPr>
          <p:cNvPr id="5" name="Footer Placeholder 4">
            <a:extLst>
              <a:ext uri="{FF2B5EF4-FFF2-40B4-BE49-F238E27FC236}">
                <a16:creationId xmlns="" xmlns:a16="http://schemas.microsoft.com/office/drawing/2014/main" id="{6A50BFA7-C9D6-4E68-AA38-10BEBBE2DF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485F9C8-9C21-4D58-B05B-37A98E2EF1D4}"/>
              </a:ext>
            </a:extLst>
          </p:cNvPr>
          <p:cNvSpPr>
            <a:spLocks noGrp="1"/>
          </p:cNvSpPr>
          <p:nvPr>
            <p:ph type="sldNum" sz="quarter" idx="12"/>
          </p:nvPr>
        </p:nvSpPr>
        <p:spPr/>
        <p:txBody>
          <a:bodyPr/>
          <a:lstStyle/>
          <a:p>
            <a:fld id="{86BC22AF-ADB9-404B-AD20-BC4F36BA034D}" type="slidenum">
              <a:rPr lang="en-US" smtClean="0"/>
              <a:t>‹#›</a:t>
            </a:fld>
            <a:endParaRPr lang="en-US"/>
          </a:p>
        </p:txBody>
      </p:sp>
    </p:spTree>
    <p:extLst>
      <p:ext uri="{BB962C8B-B14F-4D97-AF65-F5344CB8AC3E}">
        <p14:creationId xmlns:p14="http://schemas.microsoft.com/office/powerpoint/2010/main" val="4178638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7DAFD-E1AD-42D8-B145-72A23B62C9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CCB25D8-F76C-4A0E-9491-6DB6215DDA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C862B85-2B44-4FBE-9033-F6258247DB49}"/>
              </a:ext>
            </a:extLst>
          </p:cNvPr>
          <p:cNvSpPr>
            <a:spLocks noGrp="1"/>
          </p:cNvSpPr>
          <p:nvPr>
            <p:ph type="dt" sz="half" idx="10"/>
          </p:nvPr>
        </p:nvSpPr>
        <p:spPr/>
        <p:txBody>
          <a:bodyPr/>
          <a:lstStyle/>
          <a:p>
            <a:fld id="{FB795C1D-B349-4A49-8FFE-F2AB74712B55}" type="datetimeFigureOut">
              <a:rPr lang="en-US" smtClean="0"/>
              <a:t>12/4/2018</a:t>
            </a:fld>
            <a:endParaRPr lang="en-US"/>
          </a:p>
        </p:txBody>
      </p:sp>
      <p:sp>
        <p:nvSpPr>
          <p:cNvPr id="5" name="Footer Placeholder 4">
            <a:extLst>
              <a:ext uri="{FF2B5EF4-FFF2-40B4-BE49-F238E27FC236}">
                <a16:creationId xmlns="" xmlns:a16="http://schemas.microsoft.com/office/drawing/2014/main" id="{3FABC434-7C6A-4FE1-8583-F7C9CDE238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BFC3D1B-192A-401C-A706-A98FAC058D4C}"/>
              </a:ext>
            </a:extLst>
          </p:cNvPr>
          <p:cNvSpPr>
            <a:spLocks noGrp="1"/>
          </p:cNvSpPr>
          <p:nvPr>
            <p:ph type="sldNum" sz="quarter" idx="12"/>
          </p:nvPr>
        </p:nvSpPr>
        <p:spPr/>
        <p:txBody>
          <a:bodyPr/>
          <a:lstStyle/>
          <a:p>
            <a:fld id="{86BC22AF-ADB9-404B-AD20-BC4F36BA034D}" type="slidenum">
              <a:rPr lang="en-US" smtClean="0"/>
              <a:t>‹#›</a:t>
            </a:fld>
            <a:endParaRPr lang="en-US"/>
          </a:p>
        </p:txBody>
      </p:sp>
    </p:spTree>
    <p:extLst>
      <p:ext uri="{BB962C8B-B14F-4D97-AF65-F5344CB8AC3E}">
        <p14:creationId xmlns:p14="http://schemas.microsoft.com/office/powerpoint/2010/main" val="3041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213EDFE-9D2D-4DC5-AA60-37041E46D7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8021AA92-C6EF-40E9-984C-C101D3766C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7C7627-48D6-468B-8E5C-23C5466F550C}"/>
              </a:ext>
            </a:extLst>
          </p:cNvPr>
          <p:cNvSpPr>
            <a:spLocks noGrp="1"/>
          </p:cNvSpPr>
          <p:nvPr>
            <p:ph type="dt" sz="half" idx="10"/>
          </p:nvPr>
        </p:nvSpPr>
        <p:spPr/>
        <p:txBody>
          <a:bodyPr/>
          <a:lstStyle/>
          <a:p>
            <a:fld id="{FB795C1D-B349-4A49-8FFE-F2AB74712B55}" type="datetimeFigureOut">
              <a:rPr lang="en-US" smtClean="0"/>
              <a:t>12/4/2018</a:t>
            </a:fld>
            <a:endParaRPr lang="en-US"/>
          </a:p>
        </p:txBody>
      </p:sp>
      <p:sp>
        <p:nvSpPr>
          <p:cNvPr id="5" name="Footer Placeholder 4">
            <a:extLst>
              <a:ext uri="{FF2B5EF4-FFF2-40B4-BE49-F238E27FC236}">
                <a16:creationId xmlns="" xmlns:a16="http://schemas.microsoft.com/office/drawing/2014/main" id="{4955F008-58E3-4C9B-927F-AE9316934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9904D36-F469-426A-8230-0EAC799587C3}"/>
              </a:ext>
            </a:extLst>
          </p:cNvPr>
          <p:cNvSpPr>
            <a:spLocks noGrp="1"/>
          </p:cNvSpPr>
          <p:nvPr>
            <p:ph type="sldNum" sz="quarter" idx="12"/>
          </p:nvPr>
        </p:nvSpPr>
        <p:spPr/>
        <p:txBody>
          <a:bodyPr/>
          <a:lstStyle/>
          <a:p>
            <a:fld id="{86BC22AF-ADB9-404B-AD20-BC4F36BA034D}" type="slidenum">
              <a:rPr lang="en-US" smtClean="0"/>
              <a:t>‹#›</a:t>
            </a:fld>
            <a:endParaRPr lang="en-US"/>
          </a:p>
        </p:txBody>
      </p:sp>
    </p:spTree>
    <p:extLst>
      <p:ext uri="{BB962C8B-B14F-4D97-AF65-F5344CB8AC3E}">
        <p14:creationId xmlns:p14="http://schemas.microsoft.com/office/powerpoint/2010/main" val="1966250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34CEBC-6FD2-4E93-9408-1625E1DA7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3A3B546-A946-481E-97FB-6E2B78A699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AB4DF78-AD4C-4BFC-8B2C-D8E8F8D96D80}"/>
              </a:ext>
            </a:extLst>
          </p:cNvPr>
          <p:cNvSpPr>
            <a:spLocks noGrp="1"/>
          </p:cNvSpPr>
          <p:nvPr>
            <p:ph type="dt" sz="half" idx="10"/>
          </p:nvPr>
        </p:nvSpPr>
        <p:spPr/>
        <p:txBody>
          <a:bodyPr/>
          <a:lstStyle/>
          <a:p>
            <a:fld id="{FB795C1D-B349-4A49-8FFE-F2AB74712B55}" type="datetimeFigureOut">
              <a:rPr lang="en-US" smtClean="0"/>
              <a:t>12/4/2018</a:t>
            </a:fld>
            <a:endParaRPr lang="en-US"/>
          </a:p>
        </p:txBody>
      </p:sp>
      <p:sp>
        <p:nvSpPr>
          <p:cNvPr id="5" name="Footer Placeholder 4">
            <a:extLst>
              <a:ext uri="{FF2B5EF4-FFF2-40B4-BE49-F238E27FC236}">
                <a16:creationId xmlns="" xmlns:a16="http://schemas.microsoft.com/office/drawing/2014/main" id="{9538A975-07C3-4458-823F-8A086BA56B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3BF48E2-42FD-4804-9440-E8DF97C656A3}"/>
              </a:ext>
            </a:extLst>
          </p:cNvPr>
          <p:cNvSpPr>
            <a:spLocks noGrp="1"/>
          </p:cNvSpPr>
          <p:nvPr>
            <p:ph type="sldNum" sz="quarter" idx="12"/>
          </p:nvPr>
        </p:nvSpPr>
        <p:spPr/>
        <p:txBody>
          <a:bodyPr/>
          <a:lstStyle/>
          <a:p>
            <a:fld id="{86BC22AF-ADB9-404B-AD20-BC4F36BA034D}" type="slidenum">
              <a:rPr lang="en-US" smtClean="0"/>
              <a:t>‹#›</a:t>
            </a:fld>
            <a:endParaRPr lang="en-US"/>
          </a:p>
        </p:txBody>
      </p:sp>
    </p:spTree>
    <p:extLst>
      <p:ext uri="{BB962C8B-B14F-4D97-AF65-F5344CB8AC3E}">
        <p14:creationId xmlns:p14="http://schemas.microsoft.com/office/powerpoint/2010/main" val="42414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EFD2CF-2737-4B7F-BA61-8F7A028698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FE6584C-C9FA-4170-97A9-2F601283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1312353-49D0-4669-8B83-4AEC7AF43065}"/>
              </a:ext>
            </a:extLst>
          </p:cNvPr>
          <p:cNvSpPr>
            <a:spLocks noGrp="1"/>
          </p:cNvSpPr>
          <p:nvPr>
            <p:ph type="dt" sz="half" idx="10"/>
          </p:nvPr>
        </p:nvSpPr>
        <p:spPr/>
        <p:txBody>
          <a:bodyPr/>
          <a:lstStyle/>
          <a:p>
            <a:fld id="{FB795C1D-B349-4A49-8FFE-F2AB74712B55}" type="datetimeFigureOut">
              <a:rPr lang="en-US" smtClean="0"/>
              <a:t>12/4/2018</a:t>
            </a:fld>
            <a:endParaRPr lang="en-US"/>
          </a:p>
        </p:txBody>
      </p:sp>
      <p:sp>
        <p:nvSpPr>
          <p:cNvPr id="5" name="Footer Placeholder 4">
            <a:extLst>
              <a:ext uri="{FF2B5EF4-FFF2-40B4-BE49-F238E27FC236}">
                <a16:creationId xmlns="" xmlns:a16="http://schemas.microsoft.com/office/drawing/2014/main" id="{FCD05106-E86C-4D13-8325-A577F4959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56C816C-3978-479C-8AB8-F3B32EDE4274}"/>
              </a:ext>
            </a:extLst>
          </p:cNvPr>
          <p:cNvSpPr>
            <a:spLocks noGrp="1"/>
          </p:cNvSpPr>
          <p:nvPr>
            <p:ph type="sldNum" sz="quarter" idx="12"/>
          </p:nvPr>
        </p:nvSpPr>
        <p:spPr/>
        <p:txBody>
          <a:bodyPr/>
          <a:lstStyle/>
          <a:p>
            <a:fld id="{86BC22AF-ADB9-404B-AD20-BC4F36BA034D}" type="slidenum">
              <a:rPr lang="en-US" smtClean="0"/>
              <a:t>‹#›</a:t>
            </a:fld>
            <a:endParaRPr lang="en-US"/>
          </a:p>
        </p:txBody>
      </p:sp>
    </p:spTree>
    <p:extLst>
      <p:ext uri="{BB962C8B-B14F-4D97-AF65-F5344CB8AC3E}">
        <p14:creationId xmlns:p14="http://schemas.microsoft.com/office/powerpoint/2010/main" val="285718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2B631F-CD09-44B5-A84E-17861E6C9D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9247C4A-DF10-4767-A9B8-52A883C436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DD6D05AC-F573-49DE-A026-1FC5160AB0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E519F9A-41BF-4AC6-AEC9-18B176B2FE74}"/>
              </a:ext>
            </a:extLst>
          </p:cNvPr>
          <p:cNvSpPr>
            <a:spLocks noGrp="1"/>
          </p:cNvSpPr>
          <p:nvPr>
            <p:ph type="dt" sz="half" idx="10"/>
          </p:nvPr>
        </p:nvSpPr>
        <p:spPr/>
        <p:txBody>
          <a:bodyPr/>
          <a:lstStyle/>
          <a:p>
            <a:fld id="{FB795C1D-B349-4A49-8FFE-F2AB74712B55}" type="datetimeFigureOut">
              <a:rPr lang="en-US" smtClean="0"/>
              <a:t>12/4/2018</a:t>
            </a:fld>
            <a:endParaRPr lang="en-US"/>
          </a:p>
        </p:txBody>
      </p:sp>
      <p:sp>
        <p:nvSpPr>
          <p:cNvPr id="6" name="Footer Placeholder 5">
            <a:extLst>
              <a:ext uri="{FF2B5EF4-FFF2-40B4-BE49-F238E27FC236}">
                <a16:creationId xmlns="" xmlns:a16="http://schemas.microsoft.com/office/drawing/2014/main" id="{464E767B-BB29-4ED1-B12B-DE5AA864D8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0B14BEC-C3C4-406F-8EF4-911830B172A9}"/>
              </a:ext>
            </a:extLst>
          </p:cNvPr>
          <p:cNvSpPr>
            <a:spLocks noGrp="1"/>
          </p:cNvSpPr>
          <p:nvPr>
            <p:ph type="sldNum" sz="quarter" idx="12"/>
          </p:nvPr>
        </p:nvSpPr>
        <p:spPr/>
        <p:txBody>
          <a:bodyPr/>
          <a:lstStyle/>
          <a:p>
            <a:fld id="{86BC22AF-ADB9-404B-AD20-BC4F36BA034D}" type="slidenum">
              <a:rPr lang="en-US" smtClean="0"/>
              <a:t>‹#›</a:t>
            </a:fld>
            <a:endParaRPr lang="en-US"/>
          </a:p>
        </p:txBody>
      </p:sp>
    </p:spTree>
    <p:extLst>
      <p:ext uri="{BB962C8B-B14F-4D97-AF65-F5344CB8AC3E}">
        <p14:creationId xmlns:p14="http://schemas.microsoft.com/office/powerpoint/2010/main" val="24859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C7D506-5D63-4105-8434-697D08C538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801D5F32-478C-47B1-AA3A-28D9A90903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FF2A77ED-1CB3-4892-B6D0-84921C01C7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07B5D06C-41E1-4468-BB30-EE4F35A40F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3D688DD5-8C4F-4A6E-96FE-21C3A91E481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E0456FE2-954E-478A-BB77-C7AC92C6C4E7}"/>
              </a:ext>
            </a:extLst>
          </p:cNvPr>
          <p:cNvSpPr>
            <a:spLocks noGrp="1"/>
          </p:cNvSpPr>
          <p:nvPr>
            <p:ph type="dt" sz="half" idx="10"/>
          </p:nvPr>
        </p:nvSpPr>
        <p:spPr/>
        <p:txBody>
          <a:bodyPr/>
          <a:lstStyle/>
          <a:p>
            <a:fld id="{FB795C1D-B349-4A49-8FFE-F2AB74712B55}" type="datetimeFigureOut">
              <a:rPr lang="en-US" smtClean="0"/>
              <a:t>12/4/2018</a:t>
            </a:fld>
            <a:endParaRPr lang="en-US"/>
          </a:p>
        </p:txBody>
      </p:sp>
      <p:sp>
        <p:nvSpPr>
          <p:cNvPr id="8" name="Footer Placeholder 7">
            <a:extLst>
              <a:ext uri="{FF2B5EF4-FFF2-40B4-BE49-F238E27FC236}">
                <a16:creationId xmlns="" xmlns:a16="http://schemas.microsoft.com/office/drawing/2014/main" id="{F6DAB87F-68AB-4E12-8F5E-3DBD0E68A0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D20551F9-AD3B-4B16-B940-563B921C5FEC}"/>
              </a:ext>
            </a:extLst>
          </p:cNvPr>
          <p:cNvSpPr>
            <a:spLocks noGrp="1"/>
          </p:cNvSpPr>
          <p:nvPr>
            <p:ph type="sldNum" sz="quarter" idx="12"/>
          </p:nvPr>
        </p:nvSpPr>
        <p:spPr/>
        <p:txBody>
          <a:bodyPr/>
          <a:lstStyle/>
          <a:p>
            <a:fld id="{86BC22AF-ADB9-404B-AD20-BC4F36BA034D}" type="slidenum">
              <a:rPr lang="en-US" smtClean="0"/>
              <a:t>‹#›</a:t>
            </a:fld>
            <a:endParaRPr lang="en-US"/>
          </a:p>
        </p:txBody>
      </p:sp>
    </p:spTree>
    <p:extLst>
      <p:ext uri="{BB962C8B-B14F-4D97-AF65-F5344CB8AC3E}">
        <p14:creationId xmlns:p14="http://schemas.microsoft.com/office/powerpoint/2010/main" val="4236851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E8B5FB-38F4-4920-A88F-D2193DC019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5372925-6E62-470D-83B1-A60E4B20794E}"/>
              </a:ext>
            </a:extLst>
          </p:cNvPr>
          <p:cNvSpPr>
            <a:spLocks noGrp="1"/>
          </p:cNvSpPr>
          <p:nvPr>
            <p:ph type="dt" sz="half" idx="10"/>
          </p:nvPr>
        </p:nvSpPr>
        <p:spPr/>
        <p:txBody>
          <a:bodyPr/>
          <a:lstStyle/>
          <a:p>
            <a:fld id="{FB795C1D-B349-4A49-8FFE-F2AB74712B55}" type="datetimeFigureOut">
              <a:rPr lang="en-US" smtClean="0"/>
              <a:t>12/4/2018</a:t>
            </a:fld>
            <a:endParaRPr lang="en-US"/>
          </a:p>
        </p:txBody>
      </p:sp>
      <p:sp>
        <p:nvSpPr>
          <p:cNvPr id="4" name="Footer Placeholder 3">
            <a:extLst>
              <a:ext uri="{FF2B5EF4-FFF2-40B4-BE49-F238E27FC236}">
                <a16:creationId xmlns="" xmlns:a16="http://schemas.microsoft.com/office/drawing/2014/main" id="{A6EA67D4-4E15-4DDD-966C-D7C0F472FB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B83D61EA-3D28-4EFF-A8A9-B225E84A22FB}"/>
              </a:ext>
            </a:extLst>
          </p:cNvPr>
          <p:cNvSpPr>
            <a:spLocks noGrp="1"/>
          </p:cNvSpPr>
          <p:nvPr>
            <p:ph type="sldNum" sz="quarter" idx="12"/>
          </p:nvPr>
        </p:nvSpPr>
        <p:spPr/>
        <p:txBody>
          <a:bodyPr/>
          <a:lstStyle/>
          <a:p>
            <a:fld id="{86BC22AF-ADB9-404B-AD20-BC4F36BA034D}" type="slidenum">
              <a:rPr lang="en-US" smtClean="0"/>
              <a:t>‹#›</a:t>
            </a:fld>
            <a:endParaRPr lang="en-US"/>
          </a:p>
        </p:txBody>
      </p:sp>
    </p:spTree>
    <p:extLst>
      <p:ext uri="{BB962C8B-B14F-4D97-AF65-F5344CB8AC3E}">
        <p14:creationId xmlns:p14="http://schemas.microsoft.com/office/powerpoint/2010/main" val="551731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1281B96-BD58-456E-AFE7-6919268F45D5}"/>
              </a:ext>
            </a:extLst>
          </p:cNvPr>
          <p:cNvSpPr>
            <a:spLocks noGrp="1"/>
          </p:cNvSpPr>
          <p:nvPr>
            <p:ph type="dt" sz="half" idx="10"/>
          </p:nvPr>
        </p:nvSpPr>
        <p:spPr/>
        <p:txBody>
          <a:bodyPr/>
          <a:lstStyle/>
          <a:p>
            <a:fld id="{FB795C1D-B349-4A49-8FFE-F2AB74712B55}" type="datetimeFigureOut">
              <a:rPr lang="en-US" smtClean="0"/>
              <a:t>12/4/2018</a:t>
            </a:fld>
            <a:endParaRPr lang="en-US"/>
          </a:p>
        </p:txBody>
      </p:sp>
      <p:sp>
        <p:nvSpPr>
          <p:cNvPr id="3" name="Footer Placeholder 2">
            <a:extLst>
              <a:ext uri="{FF2B5EF4-FFF2-40B4-BE49-F238E27FC236}">
                <a16:creationId xmlns="" xmlns:a16="http://schemas.microsoft.com/office/drawing/2014/main" id="{B73AD120-9F7D-4E27-8B0F-42046E0FD0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C8775015-F580-44DA-876E-7251E754D2D8}"/>
              </a:ext>
            </a:extLst>
          </p:cNvPr>
          <p:cNvSpPr>
            <a:spLocks noGrp="1"/>
          </p:cNvSpPr>
          <p:nvPr>
            <p:ph type="sldNum" sz="quarter" idx="12"/>
          </p:nvPr>
        </p:nvSpPr>
        <p:spPr/>
        <p:txBody>
          <a:bodyPr/>
          <a:lstStyle/>
          <a:p>
            <a:fld id="{86BC22AF-ADB9-404B-AD20-BC4F36BA034D}" type="slidenum">
              <a:rPr lang="en-US" smtClean="0"/>
              <a:t>‹#›</a:t>
            </a:fld>
            <a:endParaRPr lang="en-US"/>
          </a:p>
        </p:txBody>
      </p:sp>
    </p:spTree>
    <p:extLst>
      <p:ext uri="{BB962C8B-B14F-4D97-AF65-F5344CB8AC3E}">
        <p14:creationId xmlns:p14="http://schemas.microsoft.com/office/powerpoint/2010/main" val="311913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91ED44-94A6-4A55-B3C3-D7CF72B470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D81F04D-14E8-4731-99CD-D5729F53BC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58A7A4B-9261-4FE0-BC5F-34422A1AD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05A1EA3E-5DD0-472F-8F38-F9B0FF69B9CF}"/>
              </a:ext>
            </a:extLst>
          </p:cNvPr>
          <p:cNvSpPr>
            <a:spLocks noGrp="1"/>
          </p:cNvSpPr>
          <p:nvPr>
            <p:ph type="dt" sz="half" idx="10"/>
          </p:nvPr>
        </p:nvSpPr>
        <p:spPr/>
        <p:txBody>
          <a:bodyPr/>
          <a:lstStyle/>
          <a:p>
            <a:fld id="{FB795C1D-B349-4A49-8FFE-F2AB74712B55}" type="datetimeFigureOut">
              <a:rPr lang="en-US" smtClean="0"/>
              <a:t>12/4/2018</a:t>
            </a:fld>
            <a:endParaRPr lang="en-US"/>
          </a:p>
        </p:txBody>
      </p:sp>
      <p:sp>
        <p:nvSpPr>
          <p:cNvPr id="6" name="Footer Placeholder 5">
            <a:extLst>
              <a:ext uri="{FF2B5EF4-FFF2-40B4-BE49-F238E27FC236}">
                <a16:creationId xmlns="" xmlns:a16="http://schemas.microsoft.com/office/drawing/2014/main" id="{3406CA84-8AE1-4815-A7FA-E02C37903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0C82427-DB93-451B-AC47-307CAA7EF9C9}"/>
              </a:ext>
            </a:extLst>
          </p:cNvPr>
          <p:cNvSpPr>
            <a:spLocks noGrp="1"/>
          </p:cNvSpPr>
          <p:nvPr>
            <p:ph type="sldNum" sz="quarter" idx="12"/>
          </p:nvPr>
        </p:nvSpPr>
        <p:spPr/>
        <p:txBody>
          <a:bodyPr/>
          <a:lstStyle/>
          <a:p>
            <a:fld id="{86BC22AF-ADB9-404B-AD20-BC4F36BA034D}" type="slidenum">
              <a:rPr lang="en-US" smtClean="0"/>
              <a:t>‹#›</a:t>
            </a:fld>
            <a:endParaRPr lang="en-US"/>
          </a:p>
        </p:txBody>
      </p:sp>
    </p:spTree>
    <p:extLst>
      <p:ext uri="{BB962C8B-B14F-4D97-AF65-F5344CB8AC3E}">
        <p14:creationId xmlns:p14="http://schemas.microsoft.com/office/powerpoint/2010/main" val="360167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56DF4F-72AC-4F73-BE72-5C93FABEAF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753020FD-C651-4466-A252-A0F67A59AF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CC99E923-2711-4842-BFE8-984597CBC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BC750F04-366E-469F-9A64-566F9158A449}"/>
              </a:ext>
            </a:extLst>
          </p:cNvPr>
          <p:cNvSpPr>
            <a:spLocks noGrp="1"/>
          </p:cNvSpPr>
          <p:nvPr>
            <p:ph type="dt" sz="half" idx="10"/>
          </p:nvPr>
        </p:nvSpPr>
        <p:spPr/>
        <p:txBody>
          <a:bodyPr/>
          <a:lstStyle/>
          <a:p>
            <a:fld id="{FB795C1D-B349-4A49-8FFE-F2AB74712B55}" type="datetimeFigureOut">
              <a:rPr lang="en-US" smtClean="0"/>
              <a:t>12/4/2018</a:t>
            </a:fld>
            <a:endParaRPr lang="en-US"/>
          </a:p>
        </p:txBody>
      </p:sp>
      <p:sp>
        <p:nvSpPr>
          <p:cNvPr id="6" name="Footer Placeholder 5">
            <a:extLst>
              <a:ext uri="{FF2B5EF4-FFF2-40B4-BE49-F238E27FC236}">
                <a16:creationId xmlns="" xmlns:a16="http://schemas.microsoft.com/office/drawing/2014/main" id="{2E52EFE5-A649-48F2-9B1C-D00756895E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0022E27-5F6A-433A-B6C3-602D626A25A9}"/>
              </a:ext>
            </a:extLst>
          </p:cNvPr>
          <p:cNvSpPr>
            <a:spLocks noGrp="1"/>
          </p:cNvSpPr>
          <p:nvPr>
            <p:ph type="sldNum" sz="quarter" idx="12"/>
          </p:nvPr>
        </p:nvSpPr>
        <p:spPr/>
        <p:txBody>
          <a:bodyPr/>
          <a:lstStyle/>
          <a:p>
            <a:fld id="{86BC22AF-ADB9-404B-AD20-BC4F36BA034D}" type="slidenum">
              <a:rPr lang="en-US" smtClean="0"/>
              <a:t>‹#›</a:t>
            </a:fld>
            <a:endParaRPr lang="en-US"/>
          </a:p>
        </p:txBody>
      </p:sp>
    </p:spTree>
    <p:extLst>
      <p:ext uri="{BB962C8B-B14F-4D97-AF65-F5344CB8AC3E}">
        <p14:creationId xmlns:p14="http://schemas.microsoft.com/office/powerpoint/2010/main" val="2190224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A176608-7180-4984-84E5-34AE8E0DB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7AABA20C-5260-4FAB-B13F-066195684B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6F3D2B9-96E7-4E86-B1D8-7DDBA5FE56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95C1D-B349-4A49-8FFE-F2AB74712B55}" type="datetimeFigureOut">
              <a:rPr lang="en-US" smtClean="0"/>
              <a:t>12/4/2018</a:t>
            </a:fld>
            <a:endParaRPr lang="en-US"/>
          </a:p>
        </p:txBody>
      </p:sp>
      <p:sp>
        <p:nvSpPr>
          <p:cNvPr id="5" name="Footer Placeholder 4">
            <a:extLst>
              <a:ext uri="{FF2B5EF4-FFF2-40B4-BE49-F238E27FC236}">
                <a16:creationId xmlns="" xmlns:a16="http://schemas.microsoft.com/office/drawing/2014/main" id="{674BD545-6525-4CA1-8609-DDEDA39DE8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F2AF018-8F0B-4D28-A137-9E48B6405A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C22AF-ADB9-404B-AD20-BC4F36BA034D}" type="slidenum">
              <a:rPr lang="en-US" smtClean="0"/>
              <a:t>‹#›</a:t>
            </a:fld>
            <a:endParaRPr lang="en-US"/>
          </a:p>
        </p:txBody>
      </p:sp>
    </p:spTree>
    <p:extLst>
      <p:ext uri="{BB962C8B-B14F-4D97-AF65-F5344CB8AC3E}">
        <p14:creationId xmlns:p14="http://schemas.microsoft.com/office/powerpoint/2010/main" val="2981231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457171F2-3B0E-4CE4-9F23-0D9B9FC4A2BA}"/>
              </a:ext>
            </a:extLst>
          </p:cNvPr>
          <p:cNvSpPr/>
          <p:nvPr/>
        </p:nvSpPr>
        <p:spPr>
          <a:xfrm>
            <a:off x="351692" y="976825"/>
            <a:ext cx="2166425" cy="246184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 xmlns:a16="http://schemas.microsoft.com/office/drawing/2014/main" id="{2B8CE97A-ED31-4A5D-A431-27BC65E3459E}"/>
              </a:ext>
            </a:extLst>
          </p:cNvPr>
          <p:cNvSpPr/>
          <p:nvPr/>
        </p:nvSpPr>
        <p:spPr>
          <a:xfrm>
            <a:off x="3486442" y="976824"/>
            <a:ext cx="2166425" cy="246184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 xmlns:a16="http://schemas.microsoft.com/office/drawing/2014/main" id="{D5810D19-E70B-475B-B857-E6150E96E3A5}"/>
              </a:ext>
            </a:extLst>
          </p:cNvPr>
          <p:cNvSpPr/>
          <p:nvPr/>
        </p:nvSpPr>
        <p:spPr>
          <a:xfrm>
            <a:off x="6621192" y="976823"/>
            <a:ext cx="2166425" cy="246184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 xmlns:a16="http://schemas.microsoft.com/office/drawing/2014/main" id="{65AC56B4-BDE5-408E-8B47-36A9F1EAD16A}"/>
              </a:ext>
            </a:extLst>
          </p:cNvPr>
          <p:cNvSpPr/>
          <p:nvPr/>
        </p:nvSpPr>
        <p:spPr>
          <a:xfrm>
            <a:off x="9755942" y="976822"/>
            <a:ext cx="2166425" cy="246184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 xmlns:a16="http://schemas.microsoft.com/office/drawing/2014/main" id="{ECA005A9-AFC7-4411-B665-B46BBEC33B9A}"/>
              </a:ext>
            </a:extLst>
          </p:cNvPr>
          <p:cNvSpPr/>
          <p:nvPr/>
        </p:nvSpPr>
        <p:spPr>
          <a:xfrm>
            <a:off x="351692" y="4219428"/>
            <a:ext cx="2166425" cy="246184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 xmlns:a16="http://schemas.microsoft.com/office/drawing/2014/main" id="{027FE0B6-814B-4E33-B2B8-5487AE694386}"/>
              </a:ext>
            </a:extLst>
          </p:cNvPr>
          <p:cNvSpPr/>
          <p:nvPr/>
        </p:nvSpPr>
        <p:spPr>
          <a:xfrm>
            <a:off x="3486442" y="4219427"/>
            <a:ext cx="2166425" cy="246184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 xmlns:a16="http://schemas.microsoft.com/office/drawing/2014/main" id="{0CD4CB09-9D2E-4ADD-8F09-575E0B99B01E}"/>
              </a:ext>
            </a:extLst>
          </p:cNvPr>
          <p:cNvSpPr/>
          <p:nvPr/>
        </p:nvSpPr>
        <p:spPr>
          <a:xfrm>
            <a:off x="6621192" y="4219426"/>
            <a:ext cx="2166425" cy="246184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CA8DFEA-E20A-40B7-A9E5-AD7B89C3D1A4}"/>
              </a:ext>
            </a:extLst>
          </p:cNvPr>
          <p:cNvSpPr/>
          <p:nvPr/>
        </p:nvSpPr>
        <p:spPr>
          <a:xfrm>
            <a:off x="9755942" y="4219425"/>
            <a:ext cx="2166425" cy="246184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 xmlns:a16="http://schemas.microsoft.com/office/drawing/2014/main" id="{A2500C9F-5034-4C6E-97DC-01250F1E014B}"/>
              </a:ext>
            </a:extLst>
          </p:cNvPr>
          <p:cNvSpPr txBox="1"/>
          <p:nvPr/>
        </p:nvSpPr>
        <p:spPr>
          <a:xfrm>
            <a:off x="351691" y="1627848"/>
            <a:ext cx="2166425" cy="1754326"/>
          </a:xfrm>
          <a:prstGeom prst="rect">
            <a:avLst/>
          </a:prstGeom>
          <a:noFill/>
        </p:spPr>
        <p:txBody>
          <a:bodyPr wrap="square" rtlCol="0">
            <a:spAutoFit/>
          </a:bodyPr>
          <a:lstStyle/>
          <a:p>
            <a:r>
              <a:rPr lang="en-US" sz="1200" dirty="0">
                <a:latin typeface="Arial" pitchFamily="34" charset="0"/>
                <a:cs typeface="Arial" pitchFamily="34" charset="0"/>
              </a:rPr>
              <a:t>Our methodology provides a continuous audit process by staying in touch with clients round the year, keeping them updated with changing conditions and providing ongoing feedback on business decisions that could affect financial statements.</a:t>
            </a:r>
            <a:endParaRPr lang="en-US" sz="1200" dirty="0"/>
          </a:p>
        </p:txBody>
      </p:sp>
      <p:sp>
        <p:nvSpPr>
          <p:cNvPr id="13" name="TextBox 12">
            <a:extLst>
              <a:ext uri="{FF2B5EF4-FFF2-40B4-BE49-F238E27FC236}">
                <a16:creationId xmlns="" xmlns:a16="http://schemas.microsoft.com/office/drawing/2014/main" id="{EDFE840E-01E5-490F-BE95-E98A2F3F360C}"/>
              </a:ext>
            </a:extLst>
          </p:cNvPr>
          <p:cNvSpPr txBox="1"/>
          <p:nvPr/>
        </p:nvSpPr>
        <p:spPr>
          <a:xfrm>
            <a:off x="351692" y="999378"/>
            <a:ext cx="2166425" cy="307777"/>
          </a:xfrm>
          <a:prstGeom prst="rect">
            <a:avLst/>
          </a:prstGeom>
          <a:noFill/>
        </p:spPr>
        <p:txBody>
          <a:bodyPr wrap="square" rtlCol="0">
            <a:spAutoFit/>
          </a:bodyPr>
          <a:lstStyle/>
          <a:p>
            <a:pPr algn="ctr"/>
            <a:r>
              <a:rPr lang="en-US" sz="1400" b="1" dirty="0"/>
              <a:t>Audit and Assurance</a:t>
            </a:r>
          </a:p>
        </p:txBody>
      </p:sp>
      <p:sp>
        <p:nvSpPr>
          <p:cNvPr id="14" name="TextBox 13">
            <a:extLst>
              <a:ext uri="{FF2B5EF4-FFF2-40B4-BE49-F238E27FC236}">
                <a16:creationId xmlns="" xmlns:a16="http://schemas.microsoft.com/office/drawing/2014/main" id="{43027FD4-C4B8-44C0-871A-E11CA9032EE9}"/>
              </a:ext>
            </a:extLst>
          </p:cNvPr>
          <p:cNvSpPr txBox="1"/>
          <p:nvPr/>
        </p:nvSpPr>
        <p:spPr>
          <a:xfrm>
            <a:off x="3486441" y="1627848"/>
            <a:ext cx="2166425" cy="1200329"/>
          </a:xfrm>
          <a:prstGeom prst="rect">
            <a:avLst/>
          </a:prstGeom>
          <a:noFill/>
        </p:spPr>
        <p:txBody>
          <a:bodyPr wrap="square" rtlCol="0">
            <a:spAutoFit/>
          </a:bodyPr>
          <a:lstStyle/>
          <a:p>
            <a:r>
              <a:rPr lang="en-US" sz="1200" dirty="0">
                <a:latin typeface="Arial" pitchFamily="34" charset="0"/>
                <a:cs typeface="Arial" pitchFamily="34" charset="0"/>
              </a:rPr>
              <a:t>Our approach relating to Internal Audit is based on the guidelines specifically developed by Baker Tilly Mehmood Idrees Qamar as a separate practice segment. </a:t>
            </a:r>
            <a:endParaRPr lang="en-US" sz="1200" dirty="0"/>
          </a:p>
        </p:txBody>
      </p:sp>
      <p:sp>
        <p:nvSpPr>
          <p:cNvPr id="15" name="TextBox 14">
            <a:extLst>
              <a:ext uri="{FF2B5EF4-FFF2-40B4-BE49-F238E27FC236}">
                <a16:creationId xmlns="" xmlns:a16="http://schemas.microsoft.com/office/drawing/2014/main" id="{3663FF45-40DF-469A-9A5E-4FB46534E5C6}"/>
              </a:ext>
            </a:extLst>
          </p:cNvPr>
          <p:cNvSpPr txBox="1"/>
          <p:nvPr/>
        </p:nvSpPr>
        <p:spPr>
          <a:xfrm>
            <a:off x="3486442" y="999378"/>
            <a:ext cx="2166425" cy="307777"/>
          </a:xfrm>
          <a:prstGeom prst="rect">
            <a:avLst/>
          </a:prstGeom>
          <a:noFill/>
        </p:spPr>
        <p:txBody>
          <a:bodyPr wrap="square" rtlCol="0">
            <a:spAutoFit/>
          </a:bodyPr>
          <a:lstStyle/>
          <a:p>
            <a:pPr algn="ctr"/>
            <a:r>
              <a:rPr lang="en-US" sz="1400" b="1" dirty="0"/>
              <a:t>Internal Audit</a:t>
            </a:r>
          </a:p>
        </p:txBody>
      </p:sp>
      <p:sp>
        <p:nvSpPr>
          <p:cNvPr id="16" name="TextBox 15">
            <a:extLst>
              <a:ext uri="{FF2B5EF4-FFF2-40B4-BE49-F238E27FC236}">
                <a16:creationId xmlns="" xmlns:a16="http://schemas.microsoft.com/office/drawing/2014/main" id="{84038BD9-7FFB-4143-A7F2-5B6116A4D574}"/>
              </a:ext>
            </a:extLst>
          </p:cNvPr>
          <p:cNvSpPr txBox="1"/>
          <p:nvPr/>
        </p:nvSpPr>
        <p:spPr>
          <a:xfrm>
            <a:off x="6621191" y="1627848"/>
            <a:ext cx="2166425" cy="1754326"/>
          </a:xfrm>
          <a:prstGeom prst="rect">
            <a:avLst/>
          </a:prstGeom>
          <a:noFill/>
        </p:spPr>
        <p:txBody>
          <a:bodyPr wrap="square" rtlCol="0">
            <a:spAutoFit/>
          </a:bodyPr>
          <a:lstStyle/>
          <a:p>
            <a:r>
              <a:rPr lang="en-US" sz="1200" dirty="0">
                <a:latin typeface="Arial" pitchFamily="34" charset="0"/>
                <a:cs typeface="Arial" pitchFamily="34" charset="0"/>
              </a:rPr>
              <a:t>At Baker Tilly, we recognize the complex and sensitive nature of investigations, which is why our experience is valuable when we are asked to provide efficient, accurate and robust accounting assistance to our regulatory clients.</a:t>
            </a:r>
          </a:p>
        </p:txBody>
      </p:sp>
      <p:sp>
        <p:nvSpPr>
          <p:cNvPr id="17" name="TextBox 16">
            <a:extLst>
              <a:ext uri="{FF2B5EF4-FFF2-40B4-BE49-F238E27FC236}">
                <a16:creationId xmlns="" xmlns:a16="http://schemas.microsoft.com/office/drawing/2014/main" id="{A9ED4A0C-108D-47F4-933E-98260CC2B9FB}"/>
              </a:ext>
            </a:extLst>
          </p:cNvPr>
          <p:cNvSpPr txBox="1"/>
          <p:nvPr/>
        </p:nvSpPr>
        <p:spPr>
          <a:xfrm>
            <a:off x="6621192" y="999378"/>
            <a:ext cx="2166425" cy="523220"/>
          </a:xfrm>
          <a:prstGeom prst="rect">
            <a:avLst/>
          </a:prstGeom>
          <a:noFill/>
        </p:spPr>
        <p:txBody>
          <a:bodyPr wrap="square" rtlCol="0">
            <a:spAutoFit/>
          </a:bodyPr>
          <a:lstStyle/>
          <a:p>
            <a:pPr algn="ctr"/>
            <a:r>
              <a:rPr lang="en-US" sz="1400" b="1" dirty="0"/>
              <a:t>Forensic Audit &amp; Investigation</a:t>
            </a:r>
          </a:p>
        </p:txBody>
      </p:sp>
      <p:sp>
        <p:nvSpPr>
          <p:cNvPr id="18" name="TextBox 17">
            <a:extLst>
              <a:ext uri="{FF2B5EF4-FFF2-40B4-BE49-F238E27FC236}">
                <a16:creationId xmlns="" xmlns:a16="http://schemas.microsoft.com/office/drawing/2014/main" id="{463643BA-4EED-4CDD-94DA-834566DAB27F}"/>
              </a:ext>
            </a:extLst>
          </p:cNvPr>
          <p:cNvSpPr txBox="1"/>
          <p:nvPr/>
        </p:nvSpPr>
        <p:spPr>
          <a:xfrm>
            <a:off x="9755941" y="1627848"/>
            <a:ext cx="2166425" cy="1569660"/>
          </a:xfrm>
          <a:prstGeom prst="rect">
            <a:avLst/>
          </a:prstGeom>
          <a:noFill/>
        </p:spPr>
        <p:txBody>
          <a:bodyPr wrap="square" rtlCol="0">
            <a:spAutoFit/>
          </a:bodyPr>
          <a:lstStyle/>
          <a:p>
            <a:r>
              <a:rPr lang="en-US" sz="1200" dirty="0">
                <a:latin typeface="Arial" pitchFamily="34" charset="0"/>
                <a:cs typeface="Arial" pitchFamily="34" charset="0"/>
              </a:rPr>
              <a:t>Our corporate finance and business advisory services department provides a diverse range of strategic and financial advice to clients in relation to corporate finance, valuation and other corporate activities. </a:t>
            </a:r>
          </a:p>
        </p:txBody>
      </p:sp>
      <p:sp>
        <p:nvSpPr>
          <p:cNvPr id="19" name="TextBox 18">
            <a:extLst>
              <a:ext uri="{FF2B5EF4-FFF2-40B4-BE49-F238E27FC236}">
                <a16:creationId xmlns="" xmlns:a16="http://schemas.microsoft.com/office/drawing/2014/main" id="{F209BC03-F257-4100-A7E3-931CD41CFEDA}"/>
              </a:ext>
            </a:extLst>
          </p:cNvPr>
          <p:cNvSpPr txBox="1"/>
          <p:nvPr/>
        </p:nvSpPr>
        <p:spPr>
          <a:xfrm>
            <a:off x="9755942" y="999378"/>
            <a:ext cx="2166425" cy="523220"/>
          </a:xfrm>
          <a:prstGeom prst="rect">
            <a:avLst/>
          </a:prstGeom>
          <a:noFill/>
        </p:spPr>
        <p:txBody>
          <a:bodyPr wrap="square" rtlCol="0">
            <a:spAutoFit/>
          </a:bodyPr>
          <a:lstStyle/>
          <a:p>
            <a:pPr algn="ctr"/>
            <a:r>
              <a:rPr lang="en-US" sz="1400" b="1" dirty="0"/>
              <a:t>Corporate Finance and Business Advisory Services  </a:t>
            </a:r>
          </a:p>
        </p:txBody>
      </p:sp>
      <p:sp>
        <p:nvSpPr>
          <p:cNvPr id="20" name="TextBox 19">
            <a:extLst>
              <a:ext uri="{FF2B5EF4-FFF2-40B4-BE49-F238E27FC236}">
                <a16:creationId xmlns="" xmlns:a16="http://schemas.microsoft.com/office/drawing/2014/main" id="{835C7B85-B1D1-4A83-ABA8-C7CF66AEC892}"/>
              </a:ext>
            </a:extLst>
          </p:cNvPr>
          <p:cNvSpPr txBox="1"/>
          <p:nvPr/>
        </p:nvSpPr>
        <p:spPr>
          <a:xfrm>
            <a:off x="351691" y="4847895"/>
            <a:ext cx="2166425" cy="1015663"/>
          </a:xfrm>
          <a:prstGeom prst="rect">
            <a:avLst/>
          </a:prstGeom>
          <a:noFill/>
        </p:spPr>
        <p:txBody>
          <a:bodyPr wrap="square" rtlCol="0">
            <a:spAutoFit/>
          </a:bodyPr>
          <a:lstStyle/>
          <a:p>
            <a:r>
              <a:rPr lang="en-US" sz="1200" dirty="0">
                <a:latin typeface="Arial" pitchFamily="34" charset="0"/>
                <a:cs typeface="Arial" pitchFamily="34" charset="0"/>
              </a:rPr>
              <a:t>The firm can provide strategic tax consulting and impart to clients innovative tax solutions in response to new challenges.</a:t>
            </a:r>
            <a:endParaRPr lang="en-US" sz="1200" dirty="0"/>
          </a:p>
        </p:txBody>
      </p:sp>
      <p:sp>
        <p:nvSpPr>
          <p:cNvPr id="21" name="TextBox 20">
            <a:extLst>
              <a:ext uri="{FF2B5EF4-FFF2-40B4-BE49-F238E27FC236}">
                <a16:creationId xmlns="" xmlns:a16="http://schemas.microsoft.com/office/drawing/2014/main" id="{B8F4F9C4-DF35-4D40-A946-9AE3840982F0}"/>
              </a:ext>
            </a:extLst>
          </p:cNvPr>
          <p:cNvSpPr txBox="1"/>
          <p:nvPr/>
        </p:nvSpPr>
        <p:spPr>
          <a:xfrm>
            <a:off x="351692" y="4219425"/>
            <a:ext cx="2166425" cy="307777"/>
          </a:xfrm>
          <a:prstGeom prst="rect">
            <a:avLst/>
          </a:prstGeom>
          <a:noFill/>
        </p:spPr>
        <p:txBody>
          <a:bodyPr wrap="square" rtlCol="0">
            <a:spAutoFit/>
          </a:bodyPr>
          <a:lstStyle/>
          <a:p>
            <a:pPr algn="ctr"/>
            <a:r>
              <a:rPr lang="en-US" sz="1400" b="1" dirty="0"/>
              <a:t>Tax Advisory Services</a:t>
            </a:r>
          </a:p>
        </p:txBody>
      </p:sp>
      <p:sp>
        <p:nvSpPr>
          <p:cNvPr id="22" name="TextBox 21">
            <a:extLst>
              <a:ext uri="{FF2B5EF4-FFF2-40B4-BE49-F238E27FC236}">
                <a16:creationId xmlns="" xmlns:a16="http://schemas.microsoft.com/office/drawing/2014/main" id="{67FF7C92-33B1-4A84-8CBC-8929A4D869E5}"/>
              </a:ext>
            </a:extLst>
          </p:cNvPr>
          <p:cNvSpPr txBox="1"/>
          <p:nvPr/>
        </p:nvSpPr>
        <p:spPr>
          <a:xfrm>
            <a:off x="3486441" y="4847895"/>
            <a:ext cx="2166425" cy="1200329"/>
          </a:xfrm>
          <a:prstGeom prst="rect">
            <a:avLst/>
          </a:prstGeom>
          <a:noFill/>
        </p:spPr>
        <p:txBody>
          <a:bodyPr wrap="square" rtlCol="0">
            <a:spAutoFit/>
          </a:bodyPr>
          <a:lstStyle/>
          <a:p>
            <a:r>
              <a:rPr lang="en-US" sz="1200" dirty="0">
                <a:latin typeface="Arial" pitchFamily="34" charset="0"/>
                <a:cs typeface="Arial" pitchFamily="34" charset="0"/>
              </a:rPr>
              <a:t>The firm offers assistance in managing and optimizing risks, strategically identifying, analyzing, overseeing and monitoring the potential risks to an organization. </a:t>
            </a:r>
            <a:endParaRPr lang="en-US" sz="1200" dirty="0"/>
          </a:p>
        </p:txBody>
      </p:sp>
      <p:sp>
        <p:nvSpPr>
          <p:cNvPr id="23" name="TextBox 22">
            <a:extLst>
              <a:ext uri="{FF2B5EF4-FFF2-40B4-BE49-F238E27FC236}">
                <a16:creationId xmlns="" xmlns:a16="http://schemas.microsoft.com/office/drawing/2014/main" id="{52744EC5-93C9-417D-9CC8-8088E3DB841A}"/>
              </a:ext>
            </a:extLst>
          </p:cNvPr>
          <p:cNvSpPr txBox="1"/>
          <p:nvPr/>
        </p:nvSpPr>
        <p:spPr>
          <a:xfrm>
            <a:off x="3486442" y="4219425"/>
            <a:ext cx="2166425" cy="523220"/>
          </a:xfrm>
          <a:prstGeom prst="rect">
            <a:avLst/>
          </a:prstGeom>
          <a:noFill/>
        </p:spPr>
        <p:txBody>
          <a:bodyPr wrap="square" rtlCol="0">
            <a:spAutoFit/>
          </a:bodyPr>
          <a:lstStyle/>
          <a:p>
            <a:pPr algn="ctr"/>
            <a:r>
              <a:rPr lang="en-US" sz="1400" b="1" dirty="0"/>
              <a:t>Enterprise Risk Management</a:t>
            </a:r>
          </a:p>
        </p:txBody>
      </p:sp>
      <p:sp>
        <p:nvSpPr>
          <p:cNvPr id="24" name="TextBox 23">
            <a:extLst>
              <a:ext uri="{FF2B5EF4-FFF2-40B4-BE49-F238E27FC236}">
                <a16:creationId xmlns="" xmlns:a16="http://schemas.microsoft.com/office/drawing/2014/main" id="{9D5204A2-DB22-4385-86B8-A3681FD1A5DC}"/>
              </a:ext>
            </a:extLst>
          </p:cNvPr>
          <p:cNvSpPr txBox="1"/>
          <p:nvPr/>
        </p:nvSpPr>
        <p:spPr>
          <a:xfrm>
            <a:off x="6621191" y="4847895"/>
            <a:ext cx="2166425" cy="1015663"/>
          </a:xfrm>
          <a:prstGeom prst="rect">
            <a:avLst/>
          </a:prstGeom>
          <a:noFill/>
        </p:spPr>
        <p:txBody>
          <a:bodyPr wrap="square" rtlCol="0">
            <a:spAutoFit/>
          </a:bodyPr>
          <a:lstStyle/>
          <a:p>
            <a:r>
              <a:rPr lang="en-US" sz="1200" dirty="0">
                <a:latin typeface="Arial" pitchFamily="34" charset="0"/>
                <a:cs typeface="Arial" pitchFamily="34" charset="0"/>
              </a:rPr>
              <a:t>Our executive search practice is to assure you the best of our assistance in finding the suitable person for the position.</a:t>
            </a:r>
            <a:endParaRPr lang="en-US" sz="1200" dirty="0"/>
          </a:p>
        </p:txBody>
      </p:sp>
      <p:sp>
        <p:nvSpPr>
          <p:cNvPr id="25" name="TextBox 24">
            <a:extLst>
              <a:ext uri="{FF2B5EF4-FFF2-40B4-BE49-F238E27FC236}">
                <a16:creationId xmlns="" xmlns:a16="http://schemas.microsoft.com/office/drawing/2014/main" id="{65A4EDAF-CC61-497E-9F48-FDD55E146704}"/>
              </a:ext>
            </a:extLst>
          </p:cNvPr>
          <p:cNvSpPr txBox="1"/>
          <p:nvPr/>
        </p:nvSpPr>
        <p:spPr>
          <a:xfrm>
            <a:off x="6621192" y="4219425"/>
            <a:ext cx="2166425" cy="307777"/>
          </a:xfrm>
          <a:prstGeom prst="rect">
            <a:avLst/>
          </a:prstGeom>
          <a:noFill/>
        </p:spPr>
        <p:txBody>
          <a:bodyPr wrap="square" rtlCol="0">
            <a:spAutoFit/>
          </a:bodyPr>
          <a:lstStyle/>
          <a:p>
            <a:pPr algn="ctr"/>
            <a:r>
              <a:rPr lang="en-US" sz="1400" b="1" dirty="0"/>
              <a:t>Human Resource Services</a:t>
            </a:r>
          </a:p>
        </p:txBody>
      </p:sp>
      <p:sp>
        <p:nvSpPr>
          <p:cNvPr id="26" name="TextBox 25">
            <a:extLst>
              <a:ext uri="{FF2B5EF4-FFF2-40B4-BE49-F238E27FC236}">
                <a16:creationId xmlns="" xmlns:a16="http://schemas.microsoft.com/office/drawing/2014/main" id="{1C65B450-F7B2-4FF1-B45F-A98371AC821F}"/>
              </a:ext>
            </a:extLst>
          </p:cNvPr>
          <p:cNvSpPr txBox="1"/>
          <p:nvPr/>
        </p:nvSpPr>
        <p:spPr>
          <a:xfrm>
            <a:off x="9755941" y="4847895"/>
            <a:ext cx="2166425" cy="1384995"/>
          </a:xfrm>
          <a:prstGeom prst="rect">
            <a:avLst/>
          </a:prstGeom>
          <a:noFill/>
        </p:spPr>
        <p:txBody>
          <a:bodyPr wrap="square" rtlCol="0">
            <a:spAutoFit/>
          </a:bodyPr>
          <a:lstStyle/>
          <a:p>
            <a:r>
              <a:rPr lang="en-US" sz="1200" dirty="0">
                <a:latin typeface="Arial" pitchFamily="34" charset="0"/>
                <a:cs typeface="Arial" pitchFamily="34" charset="0"/>
              </a:rPr>
              <a:t>We have the leading experts in this kind of advisory work on our team, and are devoted to structuring the client’s business affairs in the most erudite and professional manner.</a:t>
            </a:r>
            <a:endParaRPr lang="en-US" sz="1200" dirty="0"/>
          </a:p>
        </p:txBody>
      </p:sp>
      <p:sp>
        <p:nvSpPr>
          <p:cNvPr id="27" name="TextBox 26">
            <a:extLst>
              <a:ext uri="{FF2B5EF4-FFF2-40B4-BE49-F238E27FC236}">
                <a16:creationId xmlns="" xmlns:a16="http://schemas.microsoft.com/office/drawing/2014/main" id="{81266F14-B6BA-459A-87A2-C0129D44A764}"/>
              </a:ext>
            </a:extLst>
          </p:cNvPr>
          <p:cNvSpPr txBox="1"/>
          <p:nvPr/>
        </p:nvSpPr>
        <p:spPr>
          <a:xfrm>
            <a:off x="9755942" y="4219425"/>
            <a:ext cx="2166425" cy="307777"/>
          </a:xfrm>
          <a:prstGeom prst="rect">
            <a:avLst/>
          </a:prstGeom>
          <a:noFill/>
        </p:spPr>
        <p:txBody>
          <a:bodyPr wrap="square" rtlCol="0">
            <a:spAutoFit/>
          </a:bodyPr>
          <a:lstStyle/>
          <a:p>
            <a:pPr algn="ctr"/>
            <a:r>
              <a:rPr lang="en-US" sz="1400" b="1" dirty="0"/>
              <a:t>Other Advisory Services</a:t>
            </a:r>
          </a:p>
        </p:txBody>
      </p:sp>
      <p:sp>
        <p:nvSpPr>
          <p:cNvPr id="28" name="Rectangle 27">
            <a:extLst>
              <a:ext uri="{FF2B5EF4-FFF2-40B4-BE49-F238E27FC236}">
                <a16:creationId xmlns="" xmlns:a16="http://schemas.microsoft.com/office/drawing/2014/main" id="{AD2D6D0B-CBF2-4222-91B4-427FFE3B788F}"/>
              </a:ext>
            </a:extLst>
          </p:cNvPr>
          <p:cNvSpPr/>
          <p:nvPr/>
        </p:nvSpPr>
        <p:spPr>
          <a:xfrm>
            <a:off x="4940555" y="27534"/>
            <a:ext cx="2347566" cy="646331"/>
          </a:xfrm>
          <a:prstGeom prst="rect">
            <a:avLst/>
          </a:prstGeom>
        </p:spPr>
        <p:txBody>
          <a:bodyPr wrap="none">
            <a:spAutoFit/>
          </a:bodyPr>
          <a:lstStyle/>
          <a:p>
            <a:r>
              <a:rPr lang="en-US" sz="3600" b="1" dirty="0"/>
              <a:t>Home Page</a:t>
            </a:r>
          </a:p>
        </p:txBody>
      </p:sp>
    </p:spTree>
    <p:extLst>
      <p:ext uri="{BB962C8B-B14F-4D97-AF65-F5344CB8AC3E}">
        <p14:creationId xmlns:p14="http://schemas.microsoft.com/office/powerpoint/2010/main" val="3691334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 xmlns:a16="http://schemas.microsoft.com/office/drawing/2014/main" id="{859161FB-730B-4EC4-B185-CFBEFEC637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529" b="44762"/>
          <a:stretch/>
        </p:blipFill>
        <p:spPr>
          <a:xfrm>
            <a:off x="0" y="-40772"/>
            <a:ext cx="12192000" cy="2380343"/>
          </a:xfrm>
          <a:prstGeom prst="rect">
            <a:avLst/>
          </a:prstGeom>
        </p:spPr>
      </p:pic>
      <p:sp>
        <p:nvSpPr>
          <p:cNvPr id="4" name="TextBox 3">
            <a:extLst>
              <a:ext uri="{FF2B5EF4-FFF2-40B4-BE49-F238E27FC236}">
                <a16:creationId xmlns="" xmlns:a16="http://schemas.microsoft.com/office/drawing/2014/main" id="{01A814E9-D480-490A-A0AB-F7F5B4D570B7}"/>
              </a:ext>
            </a:extLst>
          </p:cNvPr>
          <p:cNvSpPr txBox="1"/>
          <p:nvPr/>
        </p:nvSpPr>
        <p:spPr>
          <a:xfrm>
            <a:off x="24786" y="2978620"/>
            <a:ext cx="8146143" cy="3754874"/>
          </a:xfrm>
          <a:prstGeom prst="rect">
            <a:avLst/>
          </a:prstGeom>
          <a:noFill/>
        </p:spPr>
        <p:txBody>
          <a:bodyPr wrap="square" rtlCol="0">
            <a:spAutoFit/>
          </a:bodyPr>
          <a:lstStyle/>
          <a:p>
            <a:r>
              <a:rPr lang="en-US" sz="1400" dirty="0">
                <a:latin typeface="Arial" pitchFamily="34" charset="0"/>
                <a:cs typeface="Arial" pitchFamily="34" charset="0"/>
              </a:rPr>
              <a:t>Domestic and international tax issues play a key role in management decisions. Recent trends of takeovers, mergers, joint ventures and privatization have further added to the complexities of tax planning. Other major considerations like transfer pricing, available tax exemptions, preferred taxes and implications of double taxation treaties undoubtedly also play a vital role in the development of business strategies and formation of both domestic and cross-border joint ventures.</a:t>
            </a:r>
          </a:p>
          <a:p>
            <a:r>
              <a:rPr lang="en-US" sz="1400" dirty="0">
                <a:latin typeface="Arial" pitchFamily="34" charset="0"/>
                <a:cs typeface="Arial" pitchFamily="34" charset="0"/>
              </a:rPr>
              <a:t> </a:t>
            </a:r>
          </a:p>
          <a:p>
            <a:r>
              <a:rPr lang="en-US" sz="1400" dirty="0">
                <a:latin typeface="Arial" pitchFamily="34" charset="0"/>
                <a:cs typeface="Arial" pitchFamily="34" charset="0"/>
              </a:rPr>
              <a:t>These intricate tax complexities demand an enterprise to look forward well in time, keep an eye on domestic and international trends of taxation in order to adopt a strategy of responding to upcoming challenges and reaping potential opportunities by implementing strategic planning and innovative solutions on a timely basis.</a:t>
            </a:r>
          </a:p>
          <a:p>
            <a:endParaRPr lang="en-US" sz="1400" dirty="0">
              <a:latin typeface="Arial" pitchFamily="34" charset="0"/>
              <a:cs typeface="Arial" pitchFamily="34" charset="0"/>
            </a:endParaRPr>
          </a:p>
          <a:p>
            <a:r>
              <a:rPr lang="en-US" sz="1400" dirty="0">
                <a:latin typeface="Arial" pitchFamily="34" charset="0"/>
                <a:cs typeface="Arial" pitchFamily="34" charset="0"/>
              </a:rPr>
              <a:t>In this segment of practice, the firm can provide strategic tax consulting and impart to clients innovative tax solutions in response to new challenges. Skills in the provision of these services cover all forms of commercial activity encompassing, large or small organizations and corporate or individual entities. Our services are tailored so that both international and local implications are taken into account in order to achieve highly effective structures for our client thereby providing the most optimal compliance route.</a:t>
            </a:r>
          </a:p>
        </p:txBody>
      </p:sp>
      <p:grpSp>
        <p:nvGrpSpPr>
          <p:cNvPr id="5" name="Group 14">
            <a:extLst>
              <a:ext uri="{FF2B5EF4-FFF2-40B4-BE49-F238E27FC236}">
                <a16:creationId xmlns="" xmlns:a16="http://schemas.microsoft.com/office/drawing/2014/main" id="{C18C00B4-3613-468F-A2C1-62A6A34CAD11}"/>
              </a:ext>
            </a:extLst>
          </p:cNvPr>
          <p:cNvGrpSpPr>
            <a:grpSpLocks/>
          </p:cNvGrpSpPr>
          <p:nvPr/>
        </p:nvGrpSpPr>
        <p:grpSpPr bwMode="auto">
          <a:xfrm>
            <a:off x="8650514" y="1675538"/>
            <a:ext cx="3331770" cy="5051528"/>
            <a:chOff x="3064" y="2250"/>
            <a:chExt cx="4320" cy="8796"/>
          </a:xfrm>
        </p:grpSpPr>
        <p:sp>
          <p:nvSpPr>
            <p:cNvPr id="6" name="AutoShape 15">
              <a:extLst>
                <a:ext uri="{FF2B5EF4-FFF2-40B4-BE49-F238E27FC236}">
                  <a16:creationId xmlns="" xmlns:a16="http://schemas.microsoft.com/office/drawing/2014/main" id="{DCAC6D61-EE39-4DCF-8A3A-A1A7C9EC8C7D}"/>
                </a:ext>
              </a:extLst>
            </p:cNvPr>
            <p:cNvSpPr>
              <a:spLocks noChangeArrowheads="1"/>
            </p:cNvSpPr>
            <p:nvPr/>
          </p:nvSpPr>
          <p:spPr bwMode="auto">
            <a:xfrm rot="5400000">
              <a:off x="3103" y="2286"/>
              <a:ext cx="1657" cy="1586"/>
            </a:xfrm>
            <a:prstGeom prst="hexagon">
              <a:avLst>
                <a:gd name="adj" fmla="val 26119"/>
                <a:gd name="vf" fmla="val 115470"/>
              </a:avLst>
            </a:prstGeom>
            <a:gradFill rotWithShape="0">
              <a:gsLst>
                <a:gs pos="0">
                  <a:srgbClr val="4F81BD"/>
                </a:gs>
                <a:gs pos="100000">
                  <a:srgbClr val="00AEEC"/>
                </a:gs>
              </a:gsLst>
              <a:lin ang="18900000" scaled="1"/>
            </a:gradFill>
            <a:ln w="9525">
              <a:solidFill>
                <a:srgbClr val="FFFFFF"/>
              </a:solidFill>
              <a:miter lim="800000"/>
              <a:headEnd/>
              <a:tailEnd/>
            </a:ln>
          </p:spPr>
          <p:txBody>
            <a:bodyPr vert="vert270"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1" i="0" u="none" strike="noStrike" cap="none" normalizeH="0" baseline="0" dirty="0">
                  <a:ln>
                    <a:noFill/>
                  </a:ln>
                  <a:solidFill>
                    <a:srgbClr val="FFFFFF"/>
                  </a:solidFill>
                  <a:effectLst/>
                  <a:latin typeface="Arial" pitchFamily="34" charset="0"/>
                  <a:cs typeface="Arial" pitchFamily="34" charset="0"/>
                </a:rPr>
                <a:t>Corporate &amp; Individual Tax Advisory</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 name="AutoShape 16">
              <a:extLst>
                <a:ext uri="{FF2B5EF4-FFF2-40B4-BE49-F238E27FC236}">
                  <a16:creationId xmlns="" xmlns:a16="http://schemas.microsoft.com/office/drawing/2014/main" id="{EF19876D-6B61-4326-8F8E-A5C0B18A4F40}"/>
                </a:ext>
              </a:extLst>
            </p:cNvPr>
            <p:cNvSpPr>
              <a:spLocks noChangeArrowheads="1"/>
            </p:cNvSpPr>
            <p:nvPr/>
          </p:nvSpPr>
          <p:spPr bwMode="auto">
            <a:xfrm rot="5400000">
              <a:off x="4888" y="2286"/>
              <a:ext cx="1657" cy="1586"/>
            </a:xfrm>
            <a:prstGeom prst="hexagon">
              <a:avLst>
                <a:gd name="adj" fmla="val 26119"/>
                <a:gd name="vf" fmla="val 115470"/>
              </a:avLst>
            </a:prstGeom>
            <a:gradFill rotWithShape="0">
              <a:gsLst>
                <a:gs pos="0">
                  <a:srgbClr val="4F81BD"/>
                </a:gs>
                <a:gs pos="100000">
                  <a:srgbClr val="00AEEC"/>
                </a:gs>
              </a:gsLst>
              <a:lin ang="18900000" scaled="1"/>
            </a:gradFill>
            <a:ln w="9525">
              <a:solidFill>
                <a:srgbClr val="FFFFFF"/>
              </a:solidFill>
              <a:miter lim="800000"/>
              <a:headEnd/>
              <a:tailEnd/>
            </a:ln>
          </p:spPr>
          <p:txBody>
            <a:bodyPr vert="vert270"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800" b="1" i="0" u="none" strike="noStrike" cap="none" normalizeH="0" baseline="0" dirty="0">
                <a:ln>
                  <a:noFill/>
                </a:ln>
                <a:solidFill>
                  <a:srgbClr val="FFFFFF"/>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1" i="0" u="none" strike="noStrike" cap="none" normalizeH="0" baseline="0" dirty="0">
                  <a:ln>
                    <a:noFill/>
                  </a:ln>
                  <a:solidFill>
                    <a:srgbClr val="FFFFFF"/>
                  </a:solidFill>
                  <a:effectLst/>
                  <a:latin typeface="Arial" pitchFamily="34" charset="0"/>
                  <a:cs typeface="Arial" pitchFamily="34" charset="0"/>
                </a:rPr>
                <a:t>Direct &amp; Indirect Tax Compliance Services</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 name="AutoShape 17">
              <a:extLst>
                <a:ext uri="{FF2B5EF4-FFF2-40B4-BE49-F238E27FC236}">
                  <a16:creationId xmlns="" xmlns:a16="http://schemas.microsoft.com/office/drawing/2014/main" id="{453C8CBB-880E-460E-8327-84CB44E74FE3}"/>
                </a:ext>
              </a:extLst>
            </p:cNvPr>
            <p:cNvSpPr>
              <a:spLocks noChangeArrowheads="1"/>
            </p:cNvSpPr>
            <p:nvPr/>
          </p:nvSpPr>
          <p:spPr bwMode="auto">
            <a:xfrm rot="5400000">
              <a:off x="3928" y="3681"/>
              <a:ext cx="1657" cy="1676"/>
            </a:xfrm>
            <a:prstGeom prst="hexagon">
              <a:avLst>
                <a:gd name="adj" fmla="val 25000"/>
                <a:gd name="vf" fmla="val 115470"/>
              </a:avLst>
            </a:prstGeom>
            <a:gradFill rotWithShape="0">
              <a:gsLst>
                <a:gs pos="0">
                  <a:srgbClr val="4F81BD"/>
                </a:gs>
                <a:gs pos="100000">
                  <a:srgbClr val="00AEEC"/>
                </a:gs>
              </a:gsLst>
              <a:lin ang="18900000" scaled="1"/>
            </a:gradFill>
            <a:ln w="9525">
              <a:solidFill>
                <a:srgbClr val="FFFFFF"/>
              </a:solidFill>
              <a:miter lim="800000"/>
              <a:headEnd/>
              <a:tailEnd/>
            </a:ln>
          </p:spPr>
          <p:txBody>
            <a:bodyPr vert="vert270"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1" i="0" u="none" strike="noStrike" cap="none" normalizeH="0" baseline="0" dirty="0">
                  <a:ln>
                    <a:noFill/>
                  </a:ln>
                  <a:solidFill>
                    <a:srgbClr val="FFFFFF"/>
                  </a:solidFill>
                  <a:effectLst/>
                  <a:latin typeface="Arial" pitchFamily="34" charset="0"/>
                  <a:cs typeface="Arial" pitchFamily="34" charset="0"/>
                </a:rPr>
                <a:t>To represent Clients before tax authorities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 name="AutoShape 18">
              <a:extLst>
                <a:ext uri="{FF2B5EF4-FFF2-40B4-BE49-F238E27FC236}">
                  <a16:creationId xmlns="" xmlns:a16="http://schemas.microsoft.com/office/drawing/2014/main" id="{8DC2D279-4268-46F9-9E84-DA8622BDB2B0}"/>
                </a:ext>
              </a:extLst>
            </p:cNvPr>
            <p:cNvSpPr>
              <a:spLocks noChangeArrowheads="1"/>
            </p:cNvSpPr>
            <p:nvPr/>
          </p:nvSpPr>
          <p:spPr bwMode="auto">
            <a:xfrm rot="5400000">
              <a:off x="5700" y="3769"/>
              <a:ext cx="1657" cy="1500"/>
            </a:xfrm>
            <a:prstGeom prst="hexagon">
              <a:avLst>
                <a:gd name="adj" fmla="val 27617"/>
                <a:gd name="vf" fmla="val 115470"/>
              </a:avLst>
            </a:prstGeom>
            <a:gradFill rotWithShape="0">
              <a:gsLst>
                <a:gs pos="0">
                  <a:srgbClr val="4F81BD"/>
                </a:gs>
                <a:gs pos="100000">
                  <a:srgbClr val="00AEEC"/>
                </a:gs>
              </a:gsLst>
              <a:lin ang="18900000" scaled="1"/>
            </a:gradFill>
            <a:ln w="9525">
              <a:solidFill>
                <a:srgbClr val="FFFFFF"/>
              </a:solidFill>
              <a:miter lim="800000"/>
              <a:headEnd/>
              <a:tailEnd/>
            </a:ln>
          </p:spPr>
          <p:txBody>
            <a:bodyPr vert="vert270"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1" i="0" u="none" strike="noStrike" cap="none" normalizeH="0" baseline="0" dirty="0">
                  <a:ln>
                    <a:noFill/>
                  </a:ln>
                  <a:solidFill>
                    <a:srgbClr val="FFFFFF"/>
                  </a:solidFill>
                  <a:effectLst/>
                  <a:latin typeface="Arial" pitchFamily="34" charset="0"/>
                  <a:cs typeface="Arial" pitchFamily="34" charset="0"/>
                </a:rPr>
                <a:t>Preparing, filing Returns &amp; Appeals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 name="AutoShape 19">
              <a:extLst>
                <a:ext uri="{FF2B5EF4-FFF2-40B4-BE49-F238E27FC236}">
                  <a16:creationId xmlns="" xmlns:a16="http://schemas.microsoft.com/office/drawing/2014/main" id="{218859AB-3CC0-4CD8-B907-5FB36E2592F7}"/>
                </a:ext>
              </a:extLst>
            </p:cNvPr>
            <p:cNvSpPr>
              <a:spLocks noChangeArrowheads="1"/>
            </p:cNvSpPr>
            <p:nvPr/>
          </p:nvSpPr>
          <p:spPr bwMode="auto">
            <a:xfrm rot="5400000">
              <a:off x="3075" y="5082"/>
              <a:ext cx="1657" cy="1680"/>
            </a:xfrm>
            <a:prstGeom prst="hexagon">
              <a:avLst>
                <a:gd name="adj" fmla="val 25508"/>
                <a:gd name="vf" fmla="val 115470"/>
              </a:avLst>
            </a:prstGeom>
            <a:gradFill rotWithShape="0">
              <a:gsLst>
                <a:gs pos="0">
                  <a:srgbClr val="4F81BD"/>
                </a:gs>
                <a:gs pos="100000">
                  <a:srgbClr val="00AEEC"/>
                </a:gs>
              </a:gsLst>
              <a:lin ang="18900000" scaled="1"/>
            </a:gradFill>
            <a:ln w="9525">
              <a:solidFill>
                <a:srgbClr val="FFFFFF"/>
              </a:solidFill>
              <a:miter lim="800000"/>
              <a:headEnd/>
              <a:tailEnd/>
            </a:ln>
          </p:spPr>
          <p:txBody>
            <a:bodyPr vert="vert270"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1" i="0" u="none" strike="noStrike" cap="none" normalizeH="0" baseline="0" dirty="0">
                  <a:ln>
                    <a:noFill/>
                  </a:ln>
                  <a:solidFill>
                    <a:srgbClr val="FFFFFF"/>
                  </a:solidFill>
                  <a:effectLst/>
                  <a:latin typeface="Arial" pitchFamily="34" charset="0"/>
                  <a:cs typeface="Arial" pitchFamily="34" charset="0"/>
                </a:rPr>
                <a:t>International Tax Consultancy</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AutoShape 20">
              <a:extLst>
                <a:ext uri="{FF2B5EF4-FFF2-40B4-BE49-F238E27FC236}">
                  <a16:creationId xmlns="" xmlns:a16="http://schemas.microsoft.com/office/drawing/2014/main" id="{30BC20E7-F63B-46E7-9612-80E90F77A896}"/>
                </a:ext>
              </a:extLst>
            </p:cNvPr>
            <p:cNvSpPr>
              <a:spLocks noChangeArrowheads="1"/>
            </p:cNvSpPr>
            <p:nvPr/>
          </p:nvSpPr>
          <p:spPr bwMode="auto">
            <a:xfrm rot="5400000">
              <a:off x="4888" y="5129"/>
              <a:ext cx="1657" cy="1586"/>
            </a:xfrm>
            <a:prstGeom prst="hexagon">
              <a:avLst>
                <a:gd name="adj" fmla="val 26119"/>
                <a:gd name="vf" fmla="val 115470"/>
              </a:avLst>
            </a:prstGeom>
            <a:gradFill rotWithShape="0">
              <a:gsLst>
                <a:gs pos="0">
                  <a:srgbClr val="4F81BD"/>
                </a:gs>
                <a:gs pos="100000">
                  <a:srgbClr val="00AEEC"/>
                </a:gs>
              </a:gsLst>
              <a:lin ang="18900000" scaled="1"/>
            </a:gradFill>
            <a:ln w="9525">
              <a:solidFill>
                <a:srgbClr val="FFFFFF"/>
              </a:solidFill>
              <a:miter lim="800000"/>
              <a:headEnd/>
              <a:tailEnd/>
            </a:ln>
          </p:spPr>
          <p:txBody>
            <a:bodyPr vert="vert270"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1" i="0" u="none" strike="noStrike" cap="none" normalizeH="0" baseline="0" dirty="0">
                  <a:ln>
                    <a:noFill/>
                  </a:ln>
                  <a:solidFill>
                    <a:srgbClr val="FFFFFF"/>
                  </a:solidFill>
                  <a:effectLst/>
                  <a:latin typeface="Arial" pitchFamily="34" charset="0"/>
                  <a:cs typeface="Arial" pitchFamily="34" charset="0"/>
                </a:rPr>
                <a:t>Assisting with Sales Tax Matters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AutoShape 21">
              <a:extLst>
                <a:ext uri="{FF2B5EF4-FFF2-40B4-BE49-F238E27FC236}">
                  <a16:creationId xmlns="" xmlns:a16="http://schemas.microsoft.com/office/drawing/2014/main" id="{4D3D727E-BE37-4643-A550-5A68F8A7F867}"/>
                </a:ext>
              </a:extLst>
            </p:cNvPr>
            <p:cNvSpPr>
              <a:spLocks noChangeArrowheads="1"/>
            </p:cNvSpPr>
            <p:nvPr/>
          </p:nvSpPr>
          <p:spPr bwMode="auto">
            <a:xfrm rot="5400000">
              <a:off x="3840" y="6536"/>
              <a:ext cx="1822" cy="1665"/>
            </a:xfrm>
            <a:prstGeom prst="hexagon">
              <a:avLst>
                <a:gd name="adj" fmla="val 27178"/>
                <a:gd name="vf" fmla="val 115470"/>
              </a:avLst>
            </a:prstGeom>
            <a:gradFill rotWithShape="0">
              <a:gsLst>
                <a:gs pos="0">
                  <a:srgbClr val="4F81BD"/>
                </a:gs>
                <a:gs pos="100000">
                  <a:srgbClr val="00AEEC"/>
                </a:gs>
              </a:gsLst>
              <a:lin ang="18900000" scaled="1"/>
            </a:gradFill>
            <a:ln w="9525">
              <a:solidFill>
                <a:srgbClr val="FFFFFF"/>
              </a:solidFill>
              <a:miter lim="800000"/>
              <a:headEnd/>
              <a:tailEnd/>
            </a:ln>
          </p:spPr>
          <p:txBody>
            <a:bodyPr vert="vert270"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1" i="0" u="none" strike="noStrike" cap="none" normalizeH="0" baseline="0" dirty="0">
                  <a:ln>
                    <a:noFill/>
                  </a:ln>
                  <a:solidFill>
                    <a:srgbClr val="FFFFFF"/>
                  </a:solidFill>
                  <a:effectLst/>
                  <a:latin typeface="Arial" pitchFamily="34" charset="0"/>
                  <a:cs typeface="Arial" pitchFamily="34" charset="0"/>
                </a:rPr>
                <a:t>Obtaining advanced rulings on transactions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 name="AutoShape 22">
              <a:extLst>
                <a:ext uri="{FF2B5EF4-FFF2-40B4-BE49-F238E27FC236}">
                  <a16:creationId xmlns="" xmlns:a16="http://schemas.microsoft.com/office/drawing/2014/main" id="{26671C47-1A34-49E9-8951-F9B165F1B4CC}"/>
                </a:ext>
              </a:extLst>
            </p:cNvPr>
            <p:cNvSpPr>
              <a:spLocks noChangeArrowheads="1"/>
            </p:cNvSpPr>
            <p:nvPr/>
          </p:nvSpPr>
          <p:spPr bwMode="auto">
            <a:xfrm rot="5400000">
              <a:off x="5629" y="6525"/>
              <a:ext cx="1830" cy="1680"/>
            </a:xfrm>
            <a:prstGeom prst="hexagon">
              <a:avLst>
                <a:gd name="adj" fmla="val 28648"/>
                <a:gd name="vf" fmla="val 115470"/>
              </a:avLst>
            </a:prstGeom>
            <a:gradFill rotWithShape="0">
              <a:gsLst>
                <a:gs pos="0">
                  <a:srgbClr val="4F81BD"/>
                </a:gs>
                <a:gs pos="100000">
                  <a:srgbClr val="00AEEC"/>
                </a:gs>
              </a:gsLst>
              <a:lin ang="18900000" scaled="1"/>
            </a:gradFill>
            <a:ln w="9525">
              <a:solidFill>
                <a:srgbClr val="FFFFFF"/>
              </a:solidFill>
              <a:miter lim="800000"/>
              <a:headEnd/>
              <a:tailEnd/>
            </a:ln>
          </p:spPr>
          <p:txBody>
            <a:bodyPr vert="vert270" wrap="square" lIns="91440" tIns="45720" rIns="91440" bIns="45720" numCol="1" anchor="ctr" anchorCtr="0" compatLnSpc="1">
              <a:prstTxWarp prst="textNoShape">
                <a:avLst/>
              </a:prstTxWarp>
            </a:bodyPr>
            <a:lstStyle/>
            <a:p>
              <a:pPr marR="0" lvl="0" algn="ctr" defTabSz="914400" rtl="0" eaLnBrk="1" fontAlgn="base" latinLnBrk="0" hangingPunct="1">
                <a:lnSpc>
                  <a:spcPct val="100000"/>
                </a:lnSpc>
                <a:spcBef>
                  <a:spcPct val="0"/>
                </a:spcBef>
                <a:spcAft>
                  <a:spcPts val="1000"/>
                </a:spcAft>
                <a:buClrTx/>
                <a:buSzTx/>
                <a:buFontTx/>
                <a:buNone/>
              </a:pPr>
              <a:r>
                <a:rPr kumimoji="0" lang="en-US" sz="800" b="1" i="0" u="none" strike="noStrike" cap="none" normalizeH="0" baseline="0" dirty="0">
                  <a:ln>
                    <a:noFill/>
                  </a:ln>
                  <a:solidFill>
                    <a:srgbClr val="FFFFFF"/>
                  </a:solidFill>
                  <a:effectLst/>
                  <a:latin typeface="Arial" pitchFamily="34" charset="0"/>
                  <a:cs typeface="Arial" pitchFamily="34" charset="0"/>
                </a:rPr>
                <a:t>Establishing employee funds and their approvals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 name="AutoShape 23">
              <a:extLst>
                <a:ext uri="{FF2B5EF4-FFF2-40B4-BE49-F238E27FC236}">
                  <a16:creationId xmlns="" xmlns:a16="http://schemas.microsoft.com/office/drawing/2014/main" id="{56BD1A22-B99B-4A48-82AF-2395C7F1C745}"/>
                </a:ext>
              </a:extLst>
            </p:cNvPr>
            <p:cNvSpPr>
              <a:spLocks noChangeArrowheads="1"/>
            </p:cNvSpPr>
            <p:nvPr/>
          </p:nvSpPr>
          <p:spPr bwMode="auto">
            <a:xfrm rot="5400000">
              <a:off x="3023" y="7996"/>
              <a:ext cx="1657" cy="1575"/>
            </a:xfrm>
            <a:prstGeom prst="hexagon">
              <a:avLst>
                <a:gd name="adj" fmla="val 26302"/>
                <a:gd name="vf" fmla="val 115470"/>
              </a:avLst>
            </a:prstGeom>
            <a:gradFill rotWithShape="0">
              <a:gsLst>
                <a:gs pos="0">
                  <a:srgbClr val="4F81BD"/>
                </a:gs>
                <a:gs pos="100000">
                  <a:srgbClr val="00AEEC"/>
                </a:gs>
              </a:gsLst>
              <a:lin ang="18900000" scaled="1"/>
            </a:gradFill>
            <a:ln w="9525">
              <a:solidFill>
                <a:srgbClr val="FFFFFF"/>
              </a:solidFill>
              <a:miter lim="800000"/>
              <a:headEnd/>
              <a:tailEnd/>
            </a:ln>
          </p:spPr>
          <p:txBody>
            <a:bodyPr vert="vert270"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1" i="0" u="none" strike="noStrike" cap="none" normalizeH="0" baseline="0" dirty="0">
                  <a:ln>
                    <a:noFill/>
                  </a:ln>
                  <a:solidFill>
                    <a:srgbClr val="FFFFFF"/>
                  </a:solidFill>
                  <a:effectLst/>
                  <a:latin typeface="Arial" pitchFamily="34" charset="0"/>
                  <a:cs typeface="Arial" pitchFamily="34" charset="0"/>
                </a:rPr>
                <a:t>Tax due diligence services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24">
              <a:extLst>
                <a:ext uri="{FF2B5EF4-FFF2-40B4-BE49-F238E27FC236}">
                  <a16:creationId xmlns="" xmlns:a16="http://schemas.microsoft.com/office/drawing/2014/main" id="{4BD9D8E3-6076-4363-B0DE-97DEF9A6E742}"/>
                </a:ext>
              </a:extLst>
            </p:cNvPr>
            <p:cNvSpPr>
              <a:spLocks noChangeArrowheads="1"/>
            </p:cNvSpPr>
            <p:nvPr/>
          </p:nvSpPr>
          <p:spPr bwMode="auto">
            <a:xfrm rot="5400000">
              <a:off x="4847" y="7991"/>
              <a:ext cx="1657" cy="1586"/>
            </a:xfrm>
            <a:prstGeom prst="hexagon">
              <a:avLst>
                <a:gd name="adj" fmla="val 26119"/>
                <a:gd name="vf" fmla="val 115470"/>
              </a:avLst>
            </a:prstGeom>
            <a:gradFill rotWithShape="0">
              <a:gsLst>
                <a:gs pos="0">
                  <a:srgbClr val="4F81BD"/>
                </a:gs>
                <a:gs pos="100000">
                  <a:srgbClr val="00AEEC"/>
                </a:gs>
              </a:gsLst>
              <a:lin ang="18900000" scaled="1"/>
            </a:gradFill>
            <a:ln w="9525">
              <a:solidFill>
                <a:srgbClr val="FFFFFF"/>
              </a:solidFill>
              <a:miter lim="800000"/>
              <a:headEnd/>
              <a:tailEnd/>
            </a:ln>
          </p:spPr>
          <p:txBody>
            <a:bodyPr vert="vert270"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1" i="0" u="none" strike="noStrike" cap="none" normalizeH="0" baseline="0" dirty="0">
                  <a:ln>
                    <a:noFill/>
                  </a:ln>
                  <a:solidFill>
                    <a:srgbClr val="FFFFFF"/>
                  </a:solidFill>
                  <a:effectLst/>
                  <a:latin typeface="Arial" pitchFamily="34" charset="0"/>
                  <a:cs typeface="Arial" pitchFamily="34" charset="0"/>
                </a:rPr>
                <a:t>Tax Accounting Services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 name="AutoShape 25">
              <a:extLst>
                <a:ext uri="{FF2B5EF4-FFF2-40B4-BE49-F238E27FC236}">
                  <a16:creationId xmlns="" xmlns:a16="http://schemas.microsoft.com/office/drawing/2014/main" id="{5BBCB868-7427-4545-9664-F09F3A598DC2}"/>
                </a:ext>
              </a:extLst>
            </p:cNvPr>
            <p:cNvSpPr>
              <a:spLocks noChangeArrowheads="1"/>
            </p:cNvSpPr>
            <p:nvPr/>
          </p:nvSpPr>
          <p:spPr bwMode="auto">
            <a:xfrm rot="5400000">
              <a:off x="3884" y="9371"/>
              <a:ext cx="1764" cy="1586"/>
            </a:xfrm>
            <a:prstGeom prst="hexagon">
              <a:avLst>
                <a:gd name="adj" fmla="val 26119"/>
                <a:gd name="vf" fmla="val 115470"/>
              </a:avLst>
            </a:prstGeom>
            <a:gradFill rotWithShape="0">
              <a:gsLst>
                <a:gs pos="0">
                  <a:srgbClr val="4F81BD"/>
                </a:gs>
                <a:gs pos="100000">
                  <a:srgbClr val="00AEEC"/>
                </a:gs>
              </a:gsLst>
              <a:lin ang="18900000" scaled="1"/>
            </a:gradFill>
            <a:ln w="9525">
              <a:solidFill>
                <a:srgbClr val="FFFFFF"/>
              </a:solidFill>
              <a:miter lim="800000"/>
              <a:headEnd/>
              <a:tailEnd/>
            </a:ln>
          </p:spPr>
          <p:txBody>
            <a:bodyPr vert="vert270"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600"/>
                </a:spcAft>
                <a:buClrTx/>
                <a:buSzTx/>
                <a:buFontTx/>
                <a:buNone/>
                <a:tabLst/>
              </a:pPr>
              <a:r>
                <a:rPr kumimoji="0" lang="en-US" sz="800" b="1" i="0" u="none" strike="noStrike" cap="none" normalizeH="0" baseline="0" dirty="0">
                  <a:ln>
                    <a:noFill/>
                  </a:ln>
                  <a:solidFill>
                    <a:srgbClr val="FFFFFF"/>
                  </a:solidFill>
                  <a:effectLst/>
                  <a:latin typeface="Arial" pitchFamily="34" charset="0"/>
                  <a:cs typeface="Arial" pitchFamily="34" charset="0"/>
                </a:rPr>
                <a:t>Tax Audits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sp>
        <p:nvSpPr>
          <p:cNvPr id="17" name="Rectangle 16">
            <a:extLst>
              <a:ext uri="{FF2B5EF4-FFF2-40B4-BE49-F238E27FC236}">
                <a16:creationId xmlns="" xmlns:a16="http://schemas.microsoft.com/office/drawing/2014/main" id="{110F7F9B-64C4-48FE-A84B-037AC5D83615}"/>
              </a:ext>
            </a:extLst>
          </p:cNvPr>
          <p:cNvSpPr/>
          <p:nvPr/>
        </p:nvSpPr>
        <p:spPr>
          <a:xfrm>
            <a:off x="0" y="2362397"/>
            <a:ext cx="4839286" cy="461665"/>
          </a:xfrm>
          <a:prstGeom prst="rect">
            <a:avLst/>
          </a:prstGeom>
        </p:spPr>
        <p:txBody>
          <a:bodyPr wrap="square">
            <a:spAutoFit/>
          </a:bodyPr>
          <a:lstStyle/>
          <a:p>
            <a:r>
              <a:rPr lang="en-GB" sz="2400" b="1" dirty="0">
                <a:latin typeface="Garamond" pitchFamily="18" charset="0"/>
              </a:rPr>
              <a:t>Tax Advisory Services</a:t>
            </a:r>
            <a:endParaRPr lang="en-US" sz="2400" b="1" dirty="0"/>
          </a:p>
        </p:txBody>
      </p:sp>
    </p:spTree>
    <p:extLst>
      <p:ext uri="{BB962C8B-B14F-4D97-AF65-F5344CB8AC3E}">
        <p14:creationId xmlns:p14="http://schemas.microsoft.com/office/powerpoint/2010/main" val="3683940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A33B95A-4D40-429A-B057-54F4191A1204}"/>
              </a:ext>
            </a:extLst>
          </p:cNvPr>
          <p:cNvSpPr txBox="1"/>
          <p:nvPr/>
        </p:nvSpPr>
        <p:spPr>
          <a:xfrm>
            <a:off x="101601" y="2847012"/>
            <a:ext cx="8363857" cy="3970318"/>
          </a:xfrm>
          <a:prstGeom prst="rect">
            <a:avLst/>
          </a:prstGeom>
          <a:noFill/>
        </p:spPr>
        <p:txBody>
          <a:bodyPr wrap="square" rtlCol="0">
            <a:spAutoFit/>
          </a:bodyPr>
          <a:lstStyle/>
          <a:p>
            <a:r>
              <a:rPr lang="en-US" sz="1400" dirty="0">
                <a:latin typeface="Arial" pitchFamily="34" charset="0"/>
                <a:cs typeface="Arial" pitchFamily="34" charset="0"/>
              </a:rPr>
              <a:t>In today’s ever-changing business environment of market complexity, globalization and increasing investor expectations, managing risks while providing value is more important than ever before. All organizations – big or small, public or private – have risks that they must manage proactively to succeed in today’s marketplace.</a:t>
            </a:r>
          </a:p>
          <a:p>
            <a:endParaRPr lang="en-US" sz="1400" dirty="0">
              <a:latin typeface="Arial" pitchFamily="34" charset="0"/>
              <a:cs typeface="Arial" pitchFamily="34" charset="0"/>
            </a:endParaRPr>
          </a:p>
          <a:p>
            <a:r>
              <a:rPr lang="en-US" sz="1400" dirty="0">
                <a:latin typeface="Arial" pitchFamily="34" charset="0"/>
                <a:cs typeface="Arial" pitchFamily="34" charset="0"/>
              </a:rPr>
              <a:t>The Enterprise Risk Management (ERM) practice offers specialized services in the areas of IT assessment and advisory services. We offer assistance in managing and optimizing risks, strategically identifying, analyzing, overseeing and monitoring the potential risks to an organization. This approach enables a company to determine how much uncertainty and risk are acceptable to continue to add value to the organization</a:t>
            </a:r>
            <a:r>
              <a:rPr lang="en-US" sz="1400" dirty="0"/>
              <a:t>. </a:t>
            </a:r>
          </a:p>
          <a:p>
            <a:endParaRPr lang="en-US" sz="1400" dirty="0"/>
          </a:p>
          <a:p>
            <a:r>
              <a:rPr lang="en-US" sz="1400" dirty="0">
                <a:latin typeface="Arial" pitchFamily="34" charset="0"/>
                <a:cs typeface="Arial" pitchFamily="34" charset="0"/>
              </a:rPr>
              <a:t>Baker Tilly’s ERM methodology is customizable to a company’s particular situation or need. We are determined to provide an end-to-end solution, so our planning process considers the overall environment: operational, financial, strategic, regulatory and technology risks and controls. Rather than applying a one-size-fits-all approach, our firm’s top-down strategy focuses on tailored solutions specific to the organization’s changing needs.</a:t>
            </a:r>
          </a:p>
          <a:p>
            <a:endParaRPr lang="en-US" sz="1400" dirty="0">
              <a:latin typeface="Arial" pitchFamily="34" charset="0"/>
              <a:cs typeface="Arial" pitchFamily="34" charset="0"/>
            </a:endParaRPr>
          </a:p>
          <a:p>
            <a:endParaRPr lang="en-US" sz="1400"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FFCC7728-CA7B-4BA6-B021-CBFDD8F9DD5E}"/>
              </a:ext>
            </a:extLst>
          </p:cNvPr>
          <p:cNvSpPr/>
          <p:nvPr/>
        </p:nvSpPr>
        <p:spPr>
          <a:xfrm>
            <a:off x="101601" y="2385347"/>
            <a:ext cx="4839286" cy="461665"/>
          </a:xfrm>
          <a:prstGeom prst="rect">
            <a:avLst/>
          </a:prstGeom>
        </p:spPr>
        <p:txBody>
          <a:bodyPr wrap="square">
            <a:spAutoFit/>
          </a:bodyPr>
          <a:lstStyle/>
          <a:p>
            <a:r>
              <a:rPr lang="en-GB" sz="2400" b="1" dirty="0">
                <a:latin typeface="Garamond" pitchFamily="18" charset="0"/>
              </a:rPr>
              <a:t>Enterprise Risk Management</a:t>
            </a:r>
            <a:endParaRPr lang="en-US" sz="2400" b="1" dirty="0"/>
          </a:p>
        </p:txBody>
      </p:sp>
      <p:pic>
        <p:nvPicPr>
          <p:cNvPr id="7" name="Picture 2" descr="C:\Users\RABIA AFTAB\Desktop\cq5dam.web.231.231.desktop1.jpeg">
            <a:extLst>
              <a:ext uri="{FF2B5EF4-FFF2-40B4-BE49-F238E27FC236}">
                <a16:creationId xmlns="" xmlns:a16="http://schemas.microsoft.com/office/drawing/2014/main" id="{3489EA5E-09FE-4BF6-A2E6-7EE8F39B903B}"/>
              </a:ext>
            </a:extLst>
          </p:cNvPr>
          <p:cNvPicPr>
            <a:picLocks noChangeAspect="1" noChangeArrowheads="1"/>
          </p:cNvPicPr>
          <p:nvPr/>
        </p:nvPicPr>
        <p:blipFill>
          <a:blip r:embed="rId2"/>
          <a:srcRect/>
          <a:stretch>
            <a:fillRect/>
          </a:stretch>
        </p:blipFill>
        <p:spPr bwMode="auto">
          <a:xfrm>
            <a:off x="8969828" y="2910114"/>
            <a:ext cx="2819400" cy="2743200"/>
          </a:xfrm>
          <a:prstGeom prst="rect">
            <a:avLst/>
          </a:prstGeom>
          <a:noFill/>
        </p:spPr>
      </p:pic>
      <p:pic>
        <p:nvPicPr>
          <p:cNvPr id="9" name="Picture 8">
            <a:extLst>
              <a:ext uri="{FF2B5EF4-FFF2-40B4-BE49-F238E27FC236}">
                <a16:creationId xmlns="" xmlns:a16="http://schemas.microsoft.com/office/drawing/2014/main" id="{08F34EA4-017D-471A-880B-C5C4E02D3B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4074" b="32064"/>
          <a:stretch/>
        </p:blipFill>
        <p:spPr>
          <a:xfrm>
            <a:off x="0" y="0"/>
            <a:ext cx="12192000" cy="2322286"/>
          </a:xfrm>
          <a:prstGeom prst="rect">
            <a:avLst/>
          </a:prstGeom>
        </p:spPr>
      </p:pic>
    </p:spTree>
    <p:extLst>
      <p:ext uri="{BB962C8B-B14F-4D97-AF65-F5344CB8AC3E}">
        <p14:creationId xmlns:p14="http://schemas.microsoft.com/office/powerpoint/2010/main" val="1288410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EA2FDE3-E03A-4353-8A78-129FA67258B5}"/>
              </a:ext>
            </a:extLst>
          </p:cNvPr>
          <p:cNvSpPr txBox="1"/>
          <p:nvPr/>
        </p:nvSpPr>
        <p:spPr>
          <a:xfrm>
            <a:off x="0" y="474345"/>
            <a:ext cx="10987314" cy="590931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Services We Offer :</a:t>
            </a:r>
          </a:p>
          <a:p>
            <a:endParaRPr lang="en-US" sz="700" b="1" dirty="0">
              <a:latin typeface="Arial" panose="020B0604020202020204" pitchFamily="34" charset="0"/>
              <a:cs typeface="Arial" panose="020B0604020202020204" pitchFamily="34" charset="0"/>
            </a:endParaRPr>
          </a:p>
          <a:p>
            <a:pPr lvl="0"/>
            <a:r>
              <a:rPr lang="en-US" sz="1200" b="1" dirty="0">
                <a:latin typeface="Arial" panose="020B0604020202020204" pitchFamily="34" charset="0"/>
                <a:cs typeface="Arial" pitchFamily="34" charset="0"/>
              </a:rPr>
              <a:t>IT Project Advisory</a:t>
            </a:r>
          </a:p>
          <a:p>
            <a:r>
              <a:rPr lang="en-US" sz="1200" dirty="0">
                <a:latin typeface="Arial" panose="020B0604020202020204" pitchFamily="34" charset="0"/>
                <a:cs typeface="Arial" pitchFamily="34" charset="0"/>
              </a:rPr>
              <a:t>Assist organization to develop an enterprise approach to project initiation, execution and control to achieve desired project outcomes. IT project advisory services help clients align project activity with key business strategies and identify and manage risk, change and quality as a result of project activity. Our professionals can provide executive support and assist clients to achieve enhanced organization capability and greater project efficiency to deliver the right result.</a:t>
            </a:r>
          </a:p>
          <a:p>
            <a:pPr lvl="0"/>
            <a:endParaRPr lang="en-US" sz="1200" b="1" dirty="0">
              <a:latin typeface="Arial" panose="020B0604020202020204" pitchFamily="34" charset="0"/>
              <a:cs typeface="Arial" pitchFamily="34" charset="0"/>
            </a:endParaRPr>
          </a:p>
          <a:p>
            <a:pPr lvl="0"/>
            <a:r>
              <a:rPr lang="en-US" sz="1200" b="1" dirty="0">
                <a:latin typeface="Arial" panose="020B0604020202020204" pitchFamily="34" charset="0"/>
                <a:cs typeface="Arial" pitchFamily="34" charset="0"/>
              </a:rPr>
              <a:t>Governance and Performance</a:t>
            </a:r>
          </a:p>
          <a:p>
            <a:r>
              <a:rPr lang="en-US" sz="1200" dirty="0">
                <a:latin typeface="Arial" panose="020B0604020202020204" pitchFamily="34" charset="0"/>
                <a:cs typeface="Arial" pitchFamily="34" charset="0"/>
              </a:rPr>
              <a:t>Effective IT governance and performance helps organization to ensure that business system delivers value to the business and that the unique risks inherent in the technology are monitored in an appropriate governance framework. Our IT audit and advisory services include: governance, strategy, performance improvement, cost reduction, risk management benchmarking, risk framework and due diligence. </a:t>
            </a:r>
          </a:p>
          <a:p>
            <a:pPr lvl="0"/>
            <a:endParaRPr lang="en-US" sz="1200" b="1" dirty="0">
              <a:latin typeface="Arial" panose="020B0604020202020204" pitchFamily="34" charset="0"/>
              <a:cs typeface="Arial" pitchFamily="34" charset="0"/>
            </a:endParaRPr>
          </a:p>
          <a:p>
            <a:pPr lvl="0"/>
            <a:r>
              <a:rPr lang="en-US" sz="1200" b="1" dirty="0">
                <a:latin typeface="Arial" panose="020B0604020202020204" pitchFamily="34" charset="0"/>
                <a:cs typeface="Arial" pitchFamily="34" charset="0"/>
              </a:rPr>
              <a:t>Outsourced Risk Management</a:t>
            </a:r>
          </a:p>
          <a:p>
            <a:r>
              <a:rPr lang="en-US" sz="1200" dirty="0">
                <a:latin typeface="Arial" panose="020B0604020202020204" pitchFamily="34" charset="0"/>
                <a:cs typeface="Arial" pitchFamily="34" charset="0"/>
              </a:rPr>
              <a:t>Understand organization needs, select and evaluate potential service providers so that organization is able to compare objectively the available offerings.</a:t>
            </a:r>
          </a:p>
          <a:p>
            <a:pPr lvl="0"/>
            <a:endParaRPr lang="en-US" sz="1200" b="1" dirty="0">
              <a:latin typeface="Arial" panose="020B0604020202020204" pitchFamily="34" charset="0"/>
              <a:cs typeface="Arial" pitchFamily="34" charset="0"/>
            </a:endParaRPr>
          </a:p>
          <a:p>
            <a:pPr lvl="0"/>
            <a:r>
              <a:rPr lang="en-US" sz="1200" b="1" dirty="0">
                <a:latin typeface="Arial" panose="020B0604020202020204" pitchFamily="34" charset="0"/>
                <a:cs typeface="Arial" pitchFamily="34" charset="0"/>
              </a:rPr>
              <a:t>Business System Controls</a:t>
            </a:r>
            <a:endParaRPr lang="en-US" sz="1200" dirty="0">
              <a:latin typeface="Arial" pitchFamily="34" charset="0"/>
              <a:cs typeface="Arial" pitchFamily="34" charset="0"/>
            </a:endParaRPr>
          </a:p>
          <a:p>
            <a:r>
              <a:rPr lang="en-US" sz="1200" dirty="0">
                <a:latin typeface="Arial" pitchFamily="34" charset="0"/>
                <a:cs typeface="Arial" pitchFamily="34" charset="0"/>
              </a:rPr>
              <a:t>Assist organization to assess and verify that controls in major system implementation are enhanced, in place and operating effectively.</a:t>
            </a:r>
          </a:p>
          <a:p>
            <a:endParaRPr lang="en-US" sz="1200" dirty="0">
              <a:latin typeface="Arial" pitchFamily="34" charset="0"/>
              <a:cs typeface="Arial" pitchFamily="34" charset="0"/>
            </a:endParaRPr>
          </a:p>
          <a:p>
            <a:pPr lvl="0"/>
            <a:r>
              <a:rPr lang="en-US" sz="1200" b="1" dirty="0">
                <a:latin typeface="Arial" panose="020B0604020202020204" pitchFamily="34" charset="0"/>
                <a:cs typeface="Arial" pitchFamily="34" charset="0"/>
              </a:rPr>
              <a:t>Security, Privacy and Continuity</a:t>
            </a:r>
            <a:endParaRPr lang="en-US" sz="1200" dirty="0">
              <a:latin typeface="Arial" pitchFamily="34" charset="0"/>
              <a:cs typeface="Arial" pitchFamily="34" charset="0"/>
            </a:endParaRPr>
          </a:p>
          <a:p>
            <a:r>
              <a:rPr lang="en-US" sz="1200" dirty="0">
                <a:latin typeface="Arial" pitchFamily="34" charset="0"/>
                <a:cs typeface="Arial" pitchFamily="34" charset="0"/>
              </a:rPr>
              <a:t>Assist organization to protect their assets, including availability and reliability, to protect the business itself. Particular attention is provided during the phases of assessment, architecture and monitoring.  </a:t>
            </a:r>
          </a:p>
          <a:p>
            <a:endParaRPr lang="en-US" sz="1200" dirty="0">
              <a:latin typeface="Arial" pitchFamily="34" charset="0"/>
              <a:cs typeface="Arial" pitchFamily="34" charset="0"/>
            </a:endParaRPr>
          </a:p>
          <a:p>
            <a:pPr lvl="0"/>
            <a:r>
              <a:rPr lang="en-US" sz="1200" b="1" dirty="0">
                <a:latin typeface="Arial" panose="020B0604020202020204" pitchFamily="34" charset="0"/>
                <a:cs typeface="Arial" pitchFamily="34" charset="0"/>
              </a:rPr>
              <a:t>IT Internal Audit</a:t>
            </a:r>
            <a:endParaRPr lang="en-US" sz="1200" dirty="0">
              <a:latin typeface="Arial" pitchFamily="34" charset="0"/>
              <a:cs typeface="Arial" pitchFamily="34" charset="0"/>
            </a:endParaRPr>
          </a:p>
          <a:p>
            <a:r>
              <a:rPr lang="en-US" sz="1200" dirty="0">
                <a:latin typeface="Arial" pitchFamily="34" charset="0"/>
                <a:cs typeface="Arial" pitchFamily="34" charset="0"/>
              </a:rPr>
              <a:t>Assist with full internal audit sourcing resources: a standing agreement or  on secondment basis. ERM works with clients to understand the risk profile of the business, determine the appropriate risk profile and help mitigate risk exposures. IT internal auditor considers both compliance and operational risk, determining if appropriate mitigation strategies exist.</a:t>
            </a:r>
          </a:p>
          <a:p>
            <a:endParaRPr lang="en-US" sz="1200" dirty="0">
              <a:latin typeface="Arial" pitchFamily="34" charset="0"/>
              <a:cs typeface="Arial" pitchFamily="34" charset="0"/>
            </a:endParaRPr>
          </a:p>
          <a:p>
            <a:pPr lvl="0"/>
            <a:r>
              <a:rPr lang="en-US" sz="1200" b="1" dirty="0">
                <a:latin typeface="Arial" panose="020B0604020202020204" pitchFamily="34" charset="0"/>
                <a:cs typeface="Arial" pitchFamily="34" charset="0"/>
              </a:rPr>
              <a:t>ERM in External Audit</a:t>
            </a:r>
            <a:endParaRPr lang="en-US" sz="1200" dirty="0">
              <a:latin typeface="Arial" pitchFamily="34" charset="0"/>
              <a:cs typeface="Arial" pitchFamily="34" charset="0"/>
            </a:endParaRPr>
          </a:p>
          <a:p>
            <a:r>
              <a:rPr lang="en-US" sz="1200" dirty="0">
                <a:latin typeface="Arial" pitchFamily="34" charset="0"/>
                <a:cs typeface="Arial" pitchFamily="34" charset="0"/>
              </a:rPr>
              <a:t>Identifies financial and operational risk embedded in the business system and processes and provide advisory on risk mitigation. ERM professionals integrate technology issues into the framework of audit, working as part of the audit. </a:t>
            </a:r>
          </a:p>
          <a:p>
            <a:endParaRPr lang="en-US" sz="900" dirty="0">
              <a:latin typeface="Arial" pitchFamily="34" charset="0"/>
              <a:cs typeface="Arial" pitchFamily="34" charset="0"/>
            </a:endParaRPr>
          </a:p>
        </p:txBody>
      </p:sp>
    </p:spTree>
    <p:extLst>
      <p:ext uri="{BB962C8B-B14F-4D97-AF65-F5344CB8AC3E}">
        <p14:creationId xmlns:p14="http://schemas.microsoft.com/office/powerpoint/2010/main" val="4007783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66DEAB5A-8F87-4396-B57A-D2C441AA31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1275" b="32699"/>
          <a:stretch/>
        </p:blipFill>
        <p:spPr>
          <a:xfrm>
            <a:off x="0" y="0"/>
            <a:ext cx="12192000" cy="2470658"/>
          </a:xfrm>
          <a:prstGeom prst="rect">
            <a:avLst/>
          </a:prstGeom>
        </p:spPr>
      </p:pic>
      <p:sp>
        <p:nvSpPr>
          <p:cNvPr id="4" name="TextBox 3">
            <a:extLst>
              <a:ext uri="{FF2B5EF4-FFF2-40B4-BE49-F238E27FC236}">
                <a16:creationId xmlns="" xmlns:a16="http://schemas.microsoft.com/office/drawing/2014/main" id="{3762707F-C3A7-4B77-97E4-DCA8E1DF15C6}"/>
              </a:ext>
            </a:extLst>
          </p:cNvPr>
          <p:cNvSpPr txBox="1"/>
          <p:nvPr/>
        </p:nvSpPr>
        <p:spPr>
          <a:xfrm>
            <a:off x="0" y="2999992"/>
            <a:ext cx="11905344" cy="3662541"/>
          </a:xfrm>
          <a:prstGeom prst="rect">
            <a:avLst/>
          </a:prstGeom>
          <a:noFill/>
        </p:spPr>
        <p:txBody>
          <a:bodyPr wrap="square" rtlCol="0">
            <a:spAutoFit/>
          </a:bodyPr>
          <a:lstStyle/>
          <a:p>
            <a:r>
              <a:rPr lang="en-US" sz="1200" dirty="0">
                <a:latin typeface="Arial" pitchFamily="34" charset="0"/>
                <a:cs typeface="Arial" pitchFamily="34" charset="0"/>
              </a:rPr>
              <a:t>To succeed in today’s market place, it takes good quality people to build a business, getting capital and erecting buildings is the easy part. Increasingly in this age of technology and rapid communications, the backbone of any business is the competency and knowledge base of its human capital. Our firm brings its deep experience of HR strategic planning, HR management systems and HR operational efficiency based on its experience to benefit its clients. The services offered by the firm under this segment are:</a:t>
            </a:r>
          </a:p>
          <a:p>
            <a:endParaRPr lang="en-US" sz="1200" dirty="0">
              <a:latin typeface="Arial" pitchFamily="34" charset="0"/>
              <a:cs typeface="Arial" pitchFamily="34" charset="0"/>
            </a:endParaRPr>
          </a:p>
          <a:p>
            <a:r>
              <a:rPr lang="en-US" sz="1600" b="1" dirty="0">
                <a:latin typeface="Arial" panose="020B0604020202020204" pitchFamily="34" charset="0"/>
                <a:cs typeface="Arial" panose="020B0604020202020204" pitchFamily="34" charset="0"/>
              </a:rPr>
              <a:t>Executive Search and Selection :</a:t>
            </a:r>
          </a:p>
          <a:p>
            <a:r>
              <a:rPr lang="en-US" sz="1200" dirty="0">
                <a:latin typeface="Arial" panose="020B0604020202020204" pitchFamily="34" charset="0"/>
                <a:cs typeface="Arial" pitchFamily="34" charset="0"/>
              </a:rPr>
              <a:t>Our executive search practice is to assure you the best of our assistance in finding the suitable person for the position. Our approach for meeting human resource requirements generally encompasses the following steps: </a:t>
            </a:r>
          </a:p>
          <a:p>
            <a:endParaRPr lang="en-US" sz="1200" b="1" dirty="0">
              <a:latin typeface="Arial" pitchFamily="34" charset="0"/>
              <a:cs typeface="Arial" pitchFamily="34" charset="0"/>
            </a:endParaRPr>
          </a:p>
          <a:p>
            <a:r>
              <a:rPr lang="en-US" sz="1200" b="1" dirty="0">
                <a:latin typeface="Arial" pitchFamily="34" charset="0"/>
                <a:cs typeface="Arial" pitchFamily="34" charset="0"/>
              </a:rPr>
              <a:t>Short-listing</a:t>
            </a:r>
            <a:r>
              <a:rPr lang="en-US" sz="1200" dirty="0">
                <a:latin typeface="Arial" pitchFamily="34" charset="0"/>
                <a:cs typeface="Arial" pitchFamily="34" charset="0"/>
              </a:rPr>
              <a:t> </a:t>
            </a:r>
          </a:p>
          <a:p>
            <a:r>
              <a:rPr lang="en-US" sz="1200" dirty="0">
                <a:latin typeface="Arial" pitchFamily="34" charset="0"/>
                <a:cs typeface="Arial" pitchFamily="34" charset="0"/>
              </a:rPr>
              <a:t>Short listing is usually done out of CVs available in our database.  If the appropriate incumbent is not available in our database, then by:</a:t>
            </a:r>
          </a:p>
          <a:p>
            <a:pPr marL="109538" lvl="0" indent="-109538">
              <a:buFont typeface="Wingdings" pitchFamily="2" charset="2"/>
              <a:buChar char="§"/>
            </a:pPr>
            <a:r>
              <a:rPr lang="en-US" sz="1200" dirty="0">
                <a:latin typeface="Arial" pitchFamily="34" charset="0"/>
                <a:cs typeface="Arial" pitchFamily="34" charset="0"/>
              </a:rPr>
              <a:t>Advertising in the local newspapers.</a:t>
            </a:r>
          </a:p>
          <a:p>
            <a:pPr marL="109538" lvl="0" indent="-109538">
              <a:buFont typeface="Wingdings" pitchFamily="2" charset="2"/>
              <a:buChar char="§"/>
            </a:pPr>
            <a:r>
              <a:rPr lang="en-US" sz="1200" dirty="0">
                <a:latin typeface="Arial" pitchFamily="34" charset="0"/>
                <a:cs typeface="Arial" pitchFamily="34" charset="0"/>
              </a:rPr>
              <a:t>Contacting directly to the people of the similar industry. </a:t>
            </a:r>
          </a:p>
          <a:p>
            <a:endParaRPr lang="en-US" sz="1200" b="1" dirty="0">
              <a:latin typeface="Arial" pitchFamily="34" charset="0"/>
              <a:cs typeface="Arial" pitchFamily="34" charset="0"/>
            </a:endParaRPr>
          </a:p>
          <a:p>
            <a:r>
              <a:rPr lang="en-US" sz="1200" b="1" dirty="0">
                <a:latin typeface="Arial" pitchFamily="34" charset="0"/>
                <a:cs typeface="Arial" pitchFamily="34" charset="0"/>
              </a:rPr>
              <a:t>Evaluation  </a:t>
            </a:r>
          </a:p>
          <a:p>
            <a:pPr marL="109538" lvl="0" indent="-109538">
              <a:buFont typeface="Wingdings" pitchFamily="2" charset="2"/>
              <a:buChar char="§"/>
            </a:pPr>
            <a:r>
              <a:rPr lang="en-US" sz="1200" dirty="0">
                <a:latin typeface="Arial" pitchFamily="34" charset="0"/>
                <a:cs typeface="Arial" pitchFamily="34" charset="0"/>
              </a:rPr>
              <a:t>Administration of written tests  (if required by the client). </a:t>
            </a:r>
          </a:p>
          <a:p>
            <a:pPr marL="109538" indent="-109538">
              <a:buFont typeface="Wingdings" pitchFamily="2" charset="2"/>
              <a:buChar char="§"/>
            </a:pPr>
            <a:r>
              <a:rPr lang="en-US" sz="1200" dirty="0">
                <a:latin typeface="Arial" pitchFamily="34" charset="0"/>
                <a:cs typeface="Arial" pitchFamily="34" charset="0"/>
              </a:rPr>
              <a:t> Incumbent’s screening</a:t>
            </a:r>
          </a:p>
          <a:p>
            <a:r>
              <a:rPr lang="en-US" sz="1200" dirty="0">
                <a:latin typeface="Arial" pitchFamily="34" charset="0"/>
                <a:cs typeface="Arial" pitchFamily="34" charset="0"/>
              </a:rPr>
              <a:t>Competency evaluation of the incumbent to identify the ability of analyzing problem assessment, developing organizational talent, leadership quality, empowering job design, adequacy, coaching, delegation of authority, motivational fit etc.</a:t>
            </a:r>
          </a:p>
        </p:txBody>
      </p:sp>
      <p:sp>
        <p:nvSpPr>
          <p:cNvPr id="8" name="Rectangle 7">
            <a:extLst>
              <a:ext uri="{FF2B5EF4-FFF2-40B4-BE49-F238E27FC236}">
                <a16:creationId xmlns="" xmlns:a16="http://schemas.microsoft.com/office/drawing/2014/main" id="{DEF4137A-60E0-4326-84D1-3B72B8CAE269}"/>
              </a:ext>
            </a:extLst>
          </p:cNvPr>
          <p:cNvSpPr/>
          <p:nvPr/>
        </p:nvSpPr>
        <p:spPr>
          <a:xfrm>
            <a:off x="0" y="2488163"/>
            <a:ext cx="4839286" cy="461665"/>
          </a:xfrm>
          <a:prstGeom prst="rect">
            <a:avLst/>
          </a:prstGeom>
        </p:spPr>
        <p:txBody>
          <a:bodyPr wrap="square">
            <a:spAutoFit/>
          </a:bodyPr>
          <a:lstStyle/>
          <a:p>
            <a:r>
              <a:rPr lang="en-GB" sz="2400" b="1" dirty="0">
                <a:latin typeface="Garamond" pitchFamily="18" charset="0"/>
              </a:rPr>
              <a:t>Human Resource Services</a:t>
            </a:r>
            <a:endParaRPr lang="en-US" sz="2400" b="1" dirty="0"/>
          </a:p>
        </p:txBody>
      </p:sp>
    </p:spTree>
    <p:extLst>
      <p:ext uri="{BB962C8B-B14F-4D97-AF65-F5344CB8AC3E}">
        <p14:creationId xmlns:p14="http://schemas.microsoft.com/office/powerpoint/2010/main" val="2751778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9D96A291-551D-4BF1-AD79-17E1BAD650E8}"/>
              </a:ext>
            </a:extLst>
          </p:cNvPr>
          <p:cNvSpPr txBox="1"/>
          <p:nvPr/>
        </p:nvSpPr>
        <p:spPr>
          <a:xfrm>
            <a:off x="185057" y="333829"/>
            <a:ext cx="10613572" cy="553997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Development and Training</a:t>
            </a:r>
          </a:p>
          <a:p>
            <a:r>
              <a:rPr lang="en-US" sz="1400" dirty="0">
                <a:latin typeface="Arial" panose="020B0604020202020204" pitchFamily="34" charset="0"/>
                <a:cs typeface="Arial" pitchFamily="34" charset="0"/>
              </a:rPr>
              <a:t>Employees are every company’s asset. Their abilities need to be nurtured and competencies enhanced for them to grow continuously and achieve set goals. They have to be trained from time to time in different areas to help them overcome deficiencies and turn weaknesses into strengths. We offer a wide range of training programs to enhance the abilities of your workforce. These training programs can be tailored to your specific needs. Training Needs Analysis (TNA) can also be conducted within your organization to find out exactly “Who” needs Training and in “Which” area. Post Training Evaluation is carried out to know the outcome of the training programs. </a:t>
            </a:r>
          </a:p>
          <a:p>
            <a:endParaRPr lang="en-US" sz="1400" b="1"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Human Resources Management</a:t>
            </a:r>
          </a:p>
          <a:p>
            <a:pPr marL="109538" lvl="0" indent="-109538">
              <a:tabLst>
                <a:tab pos="109538" algn="l"/>
              </a:tabLst>
            </a:pPr>
            <a:r>
              <a:rPr lang="en-US" sz="1400" dirty="0">
                <a:latin typeface="Arial" pitchFamily="34" charset="0"/>
                <a:cs typeface="Arial" pitchFamily="34" charset="0"/>
              </a:rPr>
              <a:t>Our core HRM services include:</a:t>
            </a:r>
          </a:p>
          <a:p>
            <a:pPr marL="109538" lvl="0" indent="-109538">
              <a:buFont typeface="Wingdings" pitchFamily="2" charset="2"/>
              <a:buChar char="§"/>
            </a:pPr>
            <a:r>
              <a:rPr lang="en-US" sz="1400" dirty="0">
                <a:latin typeface="Arial" pitchFamily="34" charset="0"/>
                <a:cs typeface="Arial" pitchFamily="34" charset="0"/>
              </a:rPr>
              <a:t>Man Power Planning. Job analysis, Job Design, Job Profile, Job Descriptions </a:t>
            </a:r>
          </a:p>
          <a:p>
            <a:pPr marL="109538" lvl="0" indent="-109538">
              <a:buFont typeface="Wingdings" pitchFamily="2" charset="2"/>
              <a:buChar char="§"/>
            </a:pPr>
            <a:r>
              <a:rPr lang="en-US" sz="1400" dirty="0">
                <a:latin typeface="Arial" pitchFamily="34" charset="0"/>
                <a:cs typeface="Arial" pitchFamily="34" charset="0"/>
              </a:rPr>
              <a:t>Job Evaluation - (vs. Seniority promotions) Placement Services </a:t>
            </a:r>
          </a:p>
          <a:p>
            <a:pPr marL="109538" lvl="0" indent="-109538">
              <a:buFont typeface="Wingdings" pitchFamily="2" charset="2"/>
              <a:buChar char="§"/>
              <a:tabLst>
                <a:tab pos="109538" algn="l"/>
              </a:tabLst>
            </a:pPr>
            <a:r>
              <a:rPr lang="en-US" sz="1400" dirty="0">
                <a:latin typeface="Arial" pitchFamily="34" charset="0"/>
                <a:cs typeface="Arial" pitchFamily="34" charset="0"/>
              </a:rPr>
              <a:t>Compensation and benefit systems </a:t>
            </a:r>
          </a:p>
          <a:p>
            <a:pPr marL="109538" lvl="0" indent="-109538">
              <a:buFont typeface="Wingdings" pitchFamily="2" charset="2"/>
              <a:buChar char="§"/>
              <a:tabLst>
                <a:tab pos="109538" algn="l"/>
              </a:tabLst>
            </a:pPr>
            <a:r>
              <a:rPr lang="en-US" sz="1400" dirty="0">
                <a:latin typeface="Arial" pitchFamily="34" charset="0"/>
                <a:cs typeface="Arial" pitchFamily="34" charset="0"/>
              </a:rPr>
              <a:t>Performance appraisals </a:t>
            </a:r>
          </a:p>
          <a:p>
            <a:pPr marL="109538" lvl="0" indent="-109538">
              <a:buFont typeface="Wingdings" pitchFamily="2" charset="2"/>
              <a:buChar char="§"/>
              <a:tabLst>
                <a:tab pos="109538" algn="l"/>
              </a:tabLst>
            </a:pPr>
            <a:r>
              <a:rPr lang="en-US" sz="1400" dirty="0">
                <a:latin typeface="Arial" pitchFamily="34" charset="0"/>
                <a:cs typeface="Arial" pitchFamily="34" charset="0"/>
              </a:rPr>
              <a:t>Business process excellence </a:t>
            </a:r>
          </a:p>
          <a:p>
            <a:pPr marL="109538" indent="-109538">
              <a:buFont typeface="Wingdings" pitchFamily="2" charset="2"/>
              <a:buChar char="§"/>
              <a:tabLst>
                <a:tab pos="109538" algn="l"/>
              </a:tabLst>
            </a:pPr>
            <a:r>
              <a:rPr lang="en-US" sz="1400" dirty="0">
                <a:latin typeface="Arial" pitchFamily="34" charset="0"/>
                <a:cs typeface="Arial" pitchFamily="34" charset="0"/>
              </a:rPr>
              <a:t>Career/Succession Planning - Potential Appraisal; </a:t>
            </a:r>
          </a:p>
          <a:p>
            <a:pPr marL="109538" lvl="0" indent="-109538">
              <a:buFont typeface="Wingdings" pitchFamily="2" charset="2"/>
              <a:buChar char="§"/>
            </a:pPr>
            <a:r>
              <a:rPr lang="en-US" sz="1400" dirty="0">
                <a:latin typeface="Arial" pitchFamily="34" charset="0"/>
                <a:cs typeface="Arial" pitchFamily="34" charset="0"/>
              </a:rPr>
              <a:t>Post Merger Culture Consolidation and Team Building </a:t>
            </a:r>
          </a:p>
          <a:p>
            <a:pPr marL="109538" lvl="0" indent="-109538">
              <a:buFont typeface="Wingdings" pitchFamily="2" charset="2"/>
              <a:buChar char="§"/>
            </a:pPr>
            <a:r>
              <a:rPr lang="en-US" sz="1400" dirty="0">
                <a:latin typeface="Arial" pitchFamily="34" charset="0"/>
                <a:cs typeface="Arial" pitchFamily="34" charset="0"/>
              </a:rPr>
              <a:t>Funds Management: Provident Fund, Gratuity, Pension </a:t>
            </a:r>
          </a:p>
          <a:p>
            <a:pPr marL="109538" lvl="0" indent="-109538">
              <a:buFont typeface="Wingdings" pitchFamily="2" charset="2"/>
              <a:buChar char="§"/>
            </a:pPr>
            <a:r>
              <a:rPr lang="en-US" sz="1400" dirty="0">
                <a:latin typeface="Arial" pitchFamily="34" charset="0"/>
                <a:cs typeface="Arial" pitchFamily="34" charset="0"/>
              </a:rPr>
              <a:t>Strategic Review: Defining the Mission Statement, Vision, Values, SWOT: Strategic Planning, Setting Objectives, Fixing Responsibilities / Due Date </a:t>
            </a:r>
          </a:p>
          <a:p>
            <a:pPr marL="109538" lvl="0" indent="-109538">
              <a:buFont typeface="Wingdings" pitchFamily="2" charset="2"/>
              <a:buChar char="§"/>
            </a:pPr>
            <a:r>
              <a:rPr lang="en-US" sz="1400" dirty="0">
                <a:latin typeface="Arial" pitchFamily="34" charset="0"/>
                <a:cs typeface="Arial" pitchFamily="34" charset="0"/>
              </a:rPr>
              <a:t>Organization Systems - SOPs </a:t>
            </a:r>
          </a:p>
          <a:p>
            <a:pPr marL="109538" lvl="0" indent="-109538">
              <a:buFont typeface="Wingdings" pitchFamily="2" charset="2"/>
              <a:buChar char="§"/>
            </a:pPr>
            <a:r>
              <a:rPr lang="en-US" sz="1400" dirty="0">
                <a:latin typeface="Arial" pitchFamily="34" charset="0"/>
                <a:cs typeface="Arial" pitchFamily="34" charset="0"/>
              </a:rPr>
              <a:t>The 'Grieving Process: Shock, Denial, Anger - self pity, cynicism, Resignation - sadness, Acceptance - Unfolding / growth / transformation ("Flow through…”) </a:t>
            </a:r>
          </a:p>
          <a:p>
            <a:pPr marL="109538" lvl="0" indent="-109538">
              <a:buFont typeface="Wingdings" pitchFamily="2" charset="2"/>
              <a:buChar char="§"/>
            </a:pPr>
            <a:r>
              <a:rPr lang="en-US" sz="1400" dirty="0">
                <a:latin typeface="Arial" pitchFamily="34" charset="0"/>
                <a:cs typeface="Arial" pitchFamily="34" charset="0"/>
              </a:rPr>
              <a:t>Time Management Services - With Computerized Record Keeping </a:t>
            </a:r>
          </a:p>
          <a:p>
            <a:pPr marL="109538" lvl="0" indent="-109538">
              <a:buFont typeface="Wingdings" pitchFamily="2" charset="2"/>
              <a:buChar char="§"/>
            </a:pPr>
            <a:r>
              <a:rPr lang="en-US" sz="1400" dirty="0">
                <a:latin typeface="Arial" pitchFamily="34" charset="0"/>
                <a:cs typeface="Arial" pitchFamily="34" charset="0"/>
              </a:rPr>
              <a:t>Health, Hygiene; Medical Check ups - Pre Employment / During Service.</a:t>
            </a:r>
          </a:p>
        </p:txBody>
      </p:sp>
    </p:spTree>
    <p:extLst>
      <p:ext uri="{BB962C8B-B14F-4D97-AF65-F5344CB8AC3E}">
        <p14:creationId xmlns:p14="http://schemas.microsoft.com/office/powerpoint/2010/main" val="3444928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332384A-C26E-4B03-B5C0-81BC1D86022A}"/>
              </a:ext>
            </a:extLst>
          </p:cNvPr>
          <p:cNvSpPr txBox="1"/>
          <p:nvPr/>
        </p:nvSpPr>
        <p:spPr>
          <a:xfrm>
            <a:off x="185056" y="3429000"/>
            <a:ext cx="11237687" cy="3077766"/>
          </a:xfrm>
          <a:prstGeom prst="rect">
            <a:avLst/>
          </a:prstGeom>
          <a:noFill/>
        </p:spPr>
        <p:txBody>
          <a:bodyPr wrap="square" rtlCol="0">
            <a:spAutoFit/>
          </a:bodyPr>
          <a:lstStyle/>
          <a:p>
            <a:r>
              <a:rPr lang="en-US" sz="1400" b="1" dirty="0">
                <a:solidFill>
                  <a:srgbClr val="00AEEC"/>
                </a:solidFill>
                <a:latin typeface="Garamond" pitchFamily="18" charset="0"/>
              </a:rPr>
              <a:t>Succession Planning</a:t>
            </a:r>
          </a:p>
          <a:p>
            <a:r>
              <a:rPr lang="en-US" sz="1200" dirty="0">
                <a:latin typeface="Arial" pitchFamily="34" charset="0"/>
                <a:cs typeface="Arial" pitchFamily="34" charset="0"/>
              </a:rPr>
              <a:t>Statistical data across the world has shown that 96% of all businesses start as family businesses, but only 30% make it to the second generation, falling to 12% and 3% over the next two generations. While the reasons for this are multiple, a major one is that even successful family businesses become large, cumbersome, complex and difficult to manage over the years. For family-owned companies to maintain vibrant progress across generations, they need to manage the inherent divergence between family and business on a regular basis. In order to do so, they need to align their strategies across three overlapping and important areas, namely the business, ownership and the family.</a:t>
            </a:r>
          </a:p>
          <a:p>
            <a:endParaRPr lang="en-US" sz="1200" dirty="0">
              <a:latin typeface="Arial" pitchFamily="34" charset="0"/>
              <a:cs typeface="Arial" pitchFamily="34" charset="0"/>
            </a:endParaRPr>
          </a:p>
          <a:p>
            <a:r>
              <a:rPr lang="en-US" sz="1200" dirty="0">
                <a:latin typeface="Arial" pitchFamily="34" charset="0"/>
                <a:cs typeface="Arial" pitchFamily="34" charset="0"/>
              </a:rPr>
              <a:t>This is something that is difficult to manage independently, and it is for this reason that a number of the leading businesses in this sphere have felt the need to turn to professional family business advisors. Over the years the family advisory profession has discovered areas within the family business arena which need their expertise such as the governance models that define the roles of family and non-family executives, the distinction between personal and business investments, succession planning, leadership transition etc.</a:t>
            </a:r>
          </a:p>
          <a:p>
            <a:r>
              <a:rPr lang="en-US" sz="1200" dirty="0">
                <a:latin typeface="Arial" pitchFamily="34" charset="0"/>
                <a:cs typeface="Arial" pitchFamily="34" charset="0"/>
              </a:rPr>
              <a:t> </a:t>
            </a:r>
          </a:p>
          <a:p>
            <a:r>
              <a:rPr lang="en-US" sz="1200" dirty="0">
                <a:latin typeface="Arial" pitchFamily="34" charset="0"/>
                <a:cs typeface="Arial" pitchFamily="34" charset="0"/>
              </a:rPr>
              <a:t>We have the leading experts in this kind of advisory work on our team, and are devoted to structuring the client’s business affairs in the most erudite and professional manner. Our priority is ensuring that the wealth and lifestyles of the current generation of family owners and beyond grows in line with the growth in the number of family members. Our end product which is arrived at after detailed discussions and meetings with all key stakeholders in the family enterprise system is a tailor-made solution that ensures family survival over generations and helps to avoid conflicts in future.</a:t>
            </a:r>
          </a:p>
        </p:txBody>
      </p:sp>
      <p:pic>
        <p:nvPicPr>
          <p:cNvPr id="7" name="Picture 6">
            <a:extLst>
              <a:ext uri="{FF2B5EF4-FFF2-40B4-BE49-F238E27FC236}">
                <a16:creationId xmlns="" xmlns:a16="http://schemas.microsoft.com/office/drawing/2014/main" id="{389EA035-D7F6-48B9-8F8B-1A3D3A6A2CD8}"/>
              </a:ext>
            </a:extLst>
          </p:cNvPr>
          <p:cNvPicPr>
            <a:picLocks noChangeAspect="1"/>
          </p:cNvPicPr>
          <p:nvPr/>
        </p:nvPicPr>
        <p:blipFill rotWithShape="1">
          <a:blip r:embed="rId2">
            <a:extLst>
              <a:ext uri="{28A0092B-C50C-407E-A947-70E740481C1C}">
                <a14:useLocalDpi xmlns:a14="http://schemas.microsoft.com/office/drawing/2010/main" val="0"/>
              </a:ext>
            </a:extLst>
          </a:blip>
          <a:srcRect t="24791" b="23116"/>
          <a:stretch/>
        </p:blipFill>
        <p:spPr>
          <a:xfrm>
            <a:off x="0" y="0"/>
            <a:ext cx="12192000" cy="2646878"/>
          </a:xfrm>
          <a:prstGeom prst="rect">
            <a:avLst/>
          </a:prstGeom>
        </p:spPr>
      </p:pic>
      <p:sp>
        <p:nvSpPr>
          <p:cNvPr id="8" name="Rectangle 7">
            <a:extLst>
              <a:ext uri="{FF2B5EF4-FFF2-40B4-BE49-F238E27FC236}">
                <a16:creationId xmlns="" xmlns:a16="http://schemas.microsoft.com/office/drawing/2014/main" id="{E8629C15-EC6B-4FD5-ACF0-8E4E5CA0FB43}"/>
              </a:ext>
            </a:extLst>
          </p:cNvPr>
          <p:cNvSpPr/>
          <p:nvPr/>
        </p:nvSpPr>
        <p:spPr>
          <a:xfrm>
            <a:off x="0" y="2807106"/>
            <a:ext cx="4839286" cy="461665"/>
          </a:xfrm>
          <a:prstGeom prst="rect">
            <a:avLst/>
          </a:prstGeom>
        </p:spPr>
        <p:txBody>
          <a:bodyPr wrap="square">
            <a:spAutoFit/>
          </a:bodyPr>
          <a:lstStyle/>
          <a:p>
            <a:r>
              <a:rPr lang="en-GB" sz="2400" b="1" dirty="0">
                <a:latin typeface="Garamond" pitchFamily="18" charset="0"/>
              </a:rPr>
              <a:t>Other Advisory Services</a:t>
            </a:r>
            <a:endParaRPr lang="en-US" sz="2400" b="1" dirty="0"/>
          </a:p>
        </p:txBody>
      </p:sp>
    </p:spTree>
    <p:extLst>
      <p:ext uri="{BB962C8B-B14F-4D97-AF65-F5344CB8AC3E}">
        <p14:creationId xmlns:p14="http://schemas.microsoft.com/office/powerpoint/2010/main" val="4053124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581C92F-5E38-41B6-A7E9-631D7FB7822C}"/>
              </a:ext>
            </a:extLst>
          </p:cNvPr>
          <p:cNvSpPr txBox="1"/>
          <p:nvPr/>
        </p:nvSpPr>
        <p:spPr>
          <a:xfrm>
            <a:off x="214084" y="1320799"/>
            <a:ext cx="8813800" cy="3939540"/>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Out Sourcing </a:t>
            </a:r>
          </a:p>
          <a:p>
            <a:r>
              <a:rPr lang="en-US" sz="1400" dirty="0">
                <a:latin typeface="Arial" pitchFamily="34" charset="0"/>
                <a:cs typeface="Arial" pitchFamily="34" charset="0"/>
              </a:rPr>
              <a:t>Innovation in cost-effective business growth has given birth to a new form of consulting commonly termed as outsourcing. As the name suggests, outsourcing enables management of enterprises, irrespective of their sizes, to concentrate and apply their energies on the areas of activities considered as their core activities while entrusting non-core functions to an external service provider. </a:t>
            </a:r>
          </a:p>
          <a:p>
            <a:r>
              <a:rPr lang="en-US" sz="1400" dirty="0">
                <a:latin typeface="Arial" pitchFamily="34" charset="0"/>
                <a:cs typeface="Arial" pitchFamily="34" charset="0"/>
              </a:rPr>
              <a:t> </a:t>
            </a:r>
          </a:p>
          <a:p>
            <a:r>
              <a:rPr lang="en-US" sz="1400" dirty="0">
                <a:latin typeface="Arial" pitchFamily="34" charset="0"/>
                <a:cs typeface="Arial" pitchFamily="34" charset="0"/>
              </a:rPr>
              <a:t>This modern management technique, by utilizing the concept of cost and benefit analysis, has successfully drawn a line distinguishing overall business activities into two segments on the basis of significance and sensitivity. Excellence in execution and speed is the life of the modern business prompting the outsource of non-core activities in order to allow management to focus on planning, effective operation and ultimately achieving targets of success and profitability.</a:t>
            </a:r>
          </a:p>
          <a:p>
            <a:r>
              <a:rPr lang="en-US" sz="1400" dirty="0">
                <a:latin typeface="Arial" pitchFamily="34" charset="0"/>
                <a:cs typeface="Arial" pitchFamily="34" charset="0"/>
              </a:rPr>
              <a:t> </a:t>
            </a:r>
          </a:p>
          <a:p>
            <a:r>
              <a:rPr lang="en-US" sz="1400" dirty="0">
                <a:latin typeface="Arial" pitchFamily="34" charset="0"/>
                <a:cs typeface="Arial" pitchFamily="34" charset="0"/>
              </a:rPr>
              <a:t>The firm is well equipped to handle outsourced services ranging from handling and managing accounting and finance functions, book keeping, managing payment functions, internal audit, processing of voluminous transactions, allocation of trained and qualified staff for carrying out specific assignments under the control and supervision of management, handling corporate and tax law compliance with respect to periodical submissions of various statements prescribed therein.</a:t>
            </a:r>
          </a:p>
          <a:p>
            <a:endParaRPr lang="en-US" sz="1000" dirty="0">
              <a:latin typeface="Arial" panose="020B0604020202020204" pitchFamily="34" charset="0"/>
              <a:cs typeface="Arial" pitchFamily="34" charset="0"/>
            </a:endParaRPr>
          </a:p>
        </p:txBody>
      </p:sp>
    </p:spTree>
    <p:extLst>
      <p:ext uri="{BB962C8B-B14F-4D97-AF65-F5344CB8AC3E}">
        <p14:creationId xmlns:p14="http://schemas.microsoft.com/office/powerpoint/2010/main" val="20645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B55D27FB-124D-420D-9B5D-86B0A37823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764" b="13323"/>
          <a:stretch/>
        </p:blipFill>
        <p:spPr>
          <a:xfrm>
            <a:off x="40104" y="0"/>
            <a:ext cx="12192000" cy="3051672"/>
          </a:xfrm>
          <a:prstGeom prst="rect">
            <a:avLst/>
          </a:prstGeom>
        </p:spPr>
      </p:pic>
      <p:sp>
        <p:nvSpPr>
          <p:cNvPr id="2" name="Title 1">
            <a:extLst>
              <a:ext uri="{FF2B5EF4-FFF2-40B4-BE49-F238E27FC236}">
                <a16:creationId xmlns="" xmlns:a16="http://schemas.microsoft.com/office/drawing/2014/main" id="{3FCC33A1-0538-42FB-9E86-6BE2D52482AA}"/>
              </a:ext>
            </a:extLst>
          </p:cNvPr>
          <p:cNvSpPr>
            <a:spLocks noGrp="1"/>
          </p:cNvSpPr>
          <p:nvPr>
            <p:ph type="title"/>
          </p:nvPr>
        </p:nvSpPr>
        <p:spPr>
          <a:xfrm>
            <a:off x="0" y="2295109"/>
            <a:ext cx="3249637" cy="549734"/>
          </a:xfrm>
        </p:spPr>
        <p:txBody>
          <a:bodyPr>
            <a:normAutofit fontScale="90000"/>
          </a:bodyPr>
          <a:lstStyle/>
          <a:p>
            <a:r>
              <a:rPr lang="en-US" b="1" dirty="0">
                <a:latin typeface="Arial" panose="020B0604020202020204" pitchFamily="34" charset="0"/>
                <a:cs typeface="Arial" panose="020B0604020202020204" pitchFamily="34" charset="0"/>
              </a:rPr>
              <a:t>Services</a:t>
            </a:r>
          </a:p>
        </p:txBody>
      </p:sp>
      <p:sp>
        <p:nvSpPr>
          <p:cNvPr id="5" name="Text Placeholder 4">
            <a:extLst>
              <a:ext uri="{FF2B5EF4-FFF2-40B4-BE49-F238E27FC236}">
                <a16:creationId xmlns="" xmlns:a16="http://schemas.microsoft.com/office/drawing/2014/main" id="{9591BE84-B70C-4438-A526-F125ACB9C701}"/>
              </a:ext>
            </a:extLst>
          </p:cNvPr>
          <p:cNvSpPr txBox="1">
            <a:spLocks/>
          </p:cNvSpPr>
          <p:nvPr/>
        </p:nvSpPr>
        <p:spPr>
          <a:xfrm>
            <a:off x="465313" y="2826730"/>
            <a:ext cx="7386124" cy="2694782"/>
          </a:xfrm>
          <a:prstGeom prst="rect">
            <a:avLst/>
          </a:prstGeom>
        </p:spPr>
        <p:txBody>
          <a:bodyPr>
            <a:normAutofit fontScale="92500" lnSpcReduction="20000"/>
          </a:bodyPr>
          <a:lstStyle/>
          <a:p>
            <a:pPr marR="0" lvl="0" indent="-359189" algn="l" defTabSz="957838" rtl="0" eaLnBrk="1" fontAlgn="auto" latinLnBrk="0" hangingPunct="1">
              <a:lnSpc>
                <a:spcPct val="120000"/>
              </a:lnSpc>
              <a:spcBef>
                <a:spcPts val="0"/>
              </a:spcBef>
              <a:spcAft>
                <a:spcPts val="0"/>
              </a:spcAft>
              <a:buClrTx/>
              <a:buSzTx/>
              <a:tabLst/>
              <a:defRPr/>
            </a:pPr>
            <a:r>
              <a:rPr lang="en-US" sz="1700" b="1" dirty="0">
                <a:latin typeface="Garamond" pitchFamily="18" charset="0"/>
                <a:cs typeface="Arial" pitchFamily="34" charset="0"/>
              </a:rPr>
              <a:t>Effective Alliance</a:t>
            </a:r>
          </a:p>
          <a:p>
            <a:pPr lvl="0" indent="-359189">
              <a:lnSpc>
                <a:spcPct val="120000"/>
              </a:lnSpc>
              <a:defRPr/>
            </a:pPr>
            <a:endParaRPr lang="en-US" sz="1700" dirty="0">
              <a:latin typeface="Arial" pitchFamily="34" charset="0"/>
              <a:cs typeface="Arial" pitchFamily="34" charset="0"/>
            </a:endParaRPr>
          </a:p>
          <a:p>
            <a:pPr lvl="0" indent="-359189">
              <a:lnSpc>
                <a:spcPct val="120000"/>
              </a:lnSpc>
              <a:defRPr/>
            </a:pPr>
            <a:r>
              <a:rPr lang="en-US" sz="1300" dirty="0">
                <a:latin typeface="Arial" pitchFamily="34" charset="0"/>
                <a:cs typeface="Arial" pitchFamily="34" charset="0"/>
              </a:rPr>
              <a:t>Clients enjoy the advantages of a local, client-focused service model, combined with the breadth of resources you would expect from a global organization.</a:t>
            </a:r>
          </a:p>
          <a:p>
            <a:pPr lvl="0" indent="-359189">
              <a:lnSpc>
                <a:spcPct val="120000"/>
              </a:lnSpc>
              <a:defRPr/>
            </a:pPr>
            <a:endParaRPr lang="en-US" sz="1300" dirty="0">
              <a:latin typeface="Arial" pitchFamily="34" charset="0"/>
              <a:cs typeface="Arial" pitchFamily="34" charset="0"/>
            </a:endParaRPr>
          </a:p>
          <a:p>
            <a:pPr indent="-359189">
              <a:lnSpc>
                <a:spcPct val="120000"/>
              </a:lnSpc>
              <a:defRPr/>
            </a:pPr>
            <a:r>
              <a:rPr lang="en-US" sz="1700" b="1" dirty="0">
                <a:latin typeface="Garamond" pitchFamily="18" charset="0"/>
                <a:cs typeface="Arial" pitchFamily="34" charset="0"/>
              </a:rPr>
              <a:t>Helping You Succeed</a:t>
            </a:r>
          </a:p>
          <a:p>
            <a:pPr lvl="0" indent="-359189">
              <a:lnSpc>
                <a:spcPct val="120000"/>
              </a:lnSpc>
              <a:defRPr/>
            </a:pPr>
            <a:endParaRPr lang="en-US" sz="1300" dirty="0">
              <a:latin typeface="Arial" pitchFamily="34" charset="0"/>
              <a:cs typeface="Arial" pitchFamily="34" charset="0"/>
            </a:endParaRPr>
          </a:p>
          <a:p>
            <a:pPr lvl="0">
              <a:lnSpc>
                <a:spcPct val="120000"/>
              </a:lnSpc>
            </a:pPr>
            <a:r>
              <a:rPr lang="en-US" sz="1300" dirty="0">
                <a:latin typeface="Arial" pitchFamily="34" charset="0"/>
                <a:cs typeface="Arial" pitchFamily="34" charset="0"/>
              </a:rPr>
              <a:t>We provide a broad range of audit and assurance, tax and specialist advisory services to help businesses and organizations of all kinds negotiate risk and realize their potential within the dynamic environments in which they do business.</a:t>
            </a:r>
          </a:p>
          <a:p>
            <a:pPr lvl="0">
              <a:lnSpc>
                <a:spcPct val="120000"/>
              </a:lnSpc>
            </a:pPr>
            <a:endParaRPr lang="en-US" sz="1300" dirty="0">
              <a:latin typeface="Arial" pitchFamily="34" charset="0"/>
              <a:cs typeface="Arial" pitchFamily="34" charset="0"/>
            </a:endParaRPr>
          </a:p>
          <a:p>
            <a:pPr lvl="0">
              <a:lnSpc>
                <a:spcPct val="120000"/>
              </a:lnSpc>
            </a:pPr>
            <a:r>
              <a:rPr lang="en-US" sz="1300" dirty="0">
                <a:latin typeface="Arial" pitchFamily="34" charset="0"/>
                <a:cs typeface="Arial" pitchFamily="34" charset="0"/>
              </a:rPr>
              <a:t>We assemble the right team for your business, combining insight from multiple disciplines with extensive business knowledge and industry expertise.</a:t>
            </a:r>
          </a:p>
        </p:txBody>
      </p:sp>
      <p:sp>
        <p:nvSpPr>
          <p:cNvPr id="6" name="Text Placeholder 2">
            <a:extLst>
              <a:ext uri="{FF2B5EF4-FFF2-40B4-BE49-F238E27FC236}">
                <a16:creationId xmlns="" xmlns:a16="http://schemas.microsoft.com/office/drawing/2014/main" id="{567B1CFE-CBB9-4423-9C01-52101BB48628}"/>
              </a:ext>
            </a:extLst>
          </p:cNvPr>
          <p:cNvSpPr txBox="1">
            <a:spLocks/>
          </p:cNvSpPr>
          <p:nvPr/>
        </p:nvSpPr>
        <p:spPr>
          <a:xfrm>
            <a:off x="8754701" y="2924180"/>
            <a:ext cx="3124200" cy="3719732"/>
          </a:xfrm>
          <a:prstGeom prst="rect">
            <a:avLst/>
          </a:prstGeom>
        </p:spPr>
        <p:txBody>
          <a:bodyPr>
            <a:normAutofit fontScale="92500" lnSpcReduction="10000"/>
          </a:bodyPr>
          <a:lstStyle/>
          <a:p>
            <a:pPr indent="-359189">
              <a:lnSpc>
                <a:spcPct val="150000"/>
              </a:lnSpc>
              <a:spcBef>
                <a:spcPct val="20000"/>
              </a:spcBef>
            </a:pPr>
            <a:r>
              <a:rPr lang="en-US" sz="1600" b="1" dirty="0">
                <a:latin typeface="Arial" panose="020B0604020202020204" pitchFamily="34" charset="0"/>
                <a:cs typeface="Arial" panose="020B0604020202020204" pitchFamily="34" charset="0"/>
              </a:rPr>
              <a:t>The services we offer vary according to the requirements of both national and international clients. In the following pages you can find in further detail the spectrum of services provided by the firm. Each service offered  can  deliver the solutions needed to help you achieve your short and long-term ambitions.</a:t>
            </a:r>
          </a:p>
          <a:p>
            <a:pPr indent="-359189">
              <a:lnSpc>
                <a:spcPct val="150000"/>
              </a:lnSpc>
              <a:spcBef>
                <a:spcPct val="20000"/>
              </a:spcBef>
              <a:buFont typeface="Wingdings" pitchFamily="2" charset="2"/>
              <a:buChar char="§"/>
            </a:pPr>
            <a:endParaRPr lang="en-US" sz="1600" b="1" dirty="0">
              <a:latin typeface="Arial" panose="020B0604020202020204" pitchFamily="34" charset="0"/>
              <a:cs typeface="Arial" panose="020B0604020202020204" pitchFamily="34" charset="0"/>
            </a:endParaRPr>
          </a:p>
          <a:p>
            <a:pPr marR="0" lvl="0" indent="-359189" algn="l" defTabSz="957838" rtl="0" eaLnBrk="1" fontAlgn="auto" latinLnBrk="0" hangingPunct="1">
              <a:lnSpc>
                <a:spcPct val="150000"/>
              </a:lnSpc>
              <a:spcBef>
                <a:spcPct val="20000"/>
              </a:spcBef>
              <a:spcAft>
                <a:spcPts val="0"/>
              </a:spcAft>
              <a:buClrTx/>
              <a:buSzTx/>
              <a:buFont typeface="Wingdings" pitchFamily="2" charset="2"/>
              <a:buChar char="§"/>
              <a:tabLst/>
              <a:defRPr/>
            </a:pPr>
            <a:endParaRPr kumimoji="0" lang="en-GB" sz="16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FB630248-C01E-4C1F-A4E7-DFA010E7E772}"/>
              </a:ext>
            </a:extLst>
          </p:cNvPr>
          <p:cNvSpPr/>
          <p:nvPr/>
        </p:nvSpPr>
        <p:spPr>
          <a:xfrm>
            <a:off x="465313" y="5572424"/>
            <a:ext cx="2081019"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Our List of services Include:</a:t>
            </a:r>
          </a:p>
        </p:txBody>
      </p:sp>
      <p:sp>
        <p:nvSpPr>
          <p:cNvPr id="8" name="Rectangle 7">
            <a:extLst>
              <a:ext uri="{FF2B5EF4-FFF2-40B4-BE49-F238E27FC236}">
                <a16:creationId xmlns="" xmlns:a16="http://schemas.microsoft.com/office/drawing/2014/main" id="{C86C15D0-0D32-4969-8456-BB4211006CBC}"/>
              </a:ext>
            </a:extLst>
          </p:cNvPr>
          <p:cNvSpPr/>
          <p:nvPr/>
        </p:nvSpPr>
        <p:spPr>
          <a:xfrm>
            <a:off x="465313" y="5842337"/>
            <a:ext cx="2566644" cy="1015663"/>
          </a:xfrm>
          <a:prstGeom prst="rect">
            <a:avLst/>
          </a:prstGeom>
        </p:spPr>
        <p:txBody>
          <a:bodyPr wrap="square">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Audit and Assurance</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Internal Audit</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Forensic Audit and Investigation</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Corporate Finance and Business Advisory Services</a:t>
            </a:r>
          </a:p>
        </p:txBody>
      </p:sp>
      <p:sp>
        <p:nvSpPr>
          <p:cNvPr id="9" name="Rectangle 8">
            <a:extLst>
              <a:ext uri="{FF2B5EF4-FFF2-40B4-BE49-F238E27FC236}">
                <a16:creationId xmlns="" xmlns:a16="http://schemas.microsoft.com/office/drawing/2014/main" id="{EAC70461-FEF9-4BF0-B61A-EBBA2184DC42}"/>
              </a:ext>
            </a:extLst>
          </p:cNvPr>
          <p:cNvSpPr/>
          <p:nvPr/>
        </p:nvSpPr>
        <p:spPr>
          <a:xfrm>
            <a:off x="3569460" y="5842337"/>
            <a:ext cx="2566644" cy="1015663"/>
          </a:xfrm>
          <a:prstGeom prst="rect">
            <a:avLst/>
          </a:prstGeom>
        </p:spPr>
        <p:txBody>
          <a:bodyPr wrap="square">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Tax Advisory Services</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Enterprise Risk Management</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Human Resource Services</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Other Advisory Services</a:t>
            </a:r>
          </a:p>
          <a:p>
            <a:pPr marL="171450" indent="-1714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8275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 name="Picture 6">
            <a:extLst>
              <a:ext uri="{FF2B5EF4-FFF2-40B4-BE49-F238E27FC236}">
                <a16:creationId xmlns="" xmlns:a16="http://schemas.microsoft.com/office/drawing/2014/main" id="{B55D27FB-124D-420D-9B5D-86B0A37823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764" b="13323"/>
          <a:stretch/>
        </p:blipFill>
        <p:spPr>
          <a:xfrm>
            <a:off x="0" y="0"/>
            <a:ext cx="12232104" cy="6858000"/>
          </a:xfrm>
          <a:prstGeom prst="rect">
            <a:avLst/>
          </a:prstGeom>
        </p:spPr>
      </p:pic>
    </p:spTree>
    <p:extLst>
      <p:ext uri="{BB962C8B-B14F-4D97-AF65-F5344CB8AC3E}">
        <p14:creationId xmlns:p14="http://schemas.microsoft.com/office/powerpoint/2010/main" val="296932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D4D4E4-575B-4E1E-AA73-64FEE4850D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65939417-C5EF-4E4B-BB8F-F916BA0A14A9}"/>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1338" b="15760"/>
          <a:stretch/>
        </p:blipFill>
        <p:spPr>
          <a:xfrm>
            <a:off x="0" y="6130"/>
            <a:ext cx="12192000" cy="4665022"/>
          </a:xfrm>
        </p:spPr>
      </p:pic>
      <p:sp>
        <p:nvSpPr>
          <p:cNvPr id="6" name="Rectangle 5">
            <a:extLst>
              <a:ext uri="{FF2B5EF4-FFF2-40B4-BE49-F238E27FC236}">
                <a16:creationId xmlns="" xmlns:a16="http://schemas.microsoft.com/office/drawing/2014/main" id="{51687E23-7329-428A-B779-3AE424DBC33A}"/>
              </a:ext>
            </a:extLst>
          </p:cNvPr>
          <p:cNvSpPr/>
          <p:nvPr/>
        </p:nvSpPr>
        <p:spPr>
          <a:xfrm>
            <a:off x="0" y="2743201"/>
            <a:ext cx="3108960" cy="461665"/>
          </a:xfrm>
          <a:prstGeom prst="rect">
            <a:avLst/>
          </a:prstGeom>
        </p:spPr>
        <p:txBody>
          <a:bodyPr wrap="square">
            <a:spAutoFit/>
          </a:bodyPr>
          <a:lstStyle/>
          <a:p>
            <a:r>
              <a:rPr lang="en-GB" sz="2400" b="1" dirty="0">
                <a:latin typeface="Garamond" pitchFamily="18" charset="0"/>
              </a:rPr>
              <a:t>Audit and Assurance</a:t>
            </a:r>
            <a:endParaRPr lang="en-US" sz="2400" b="1" dirty="0"/>
          </a:p>
        </p:txBody>
      </p:sp>
      <p:sp>
        <p:nvSpPr>
          <p:cNvPr id="7" name="Text Placeholder 4">
            <a:extLst>
              <a:ext uri="{FF2B5EF4-FFF2-40B4-BE49-F238E27FC236}">
                <a16:creationId xmlns="" xmlns:a16="http://schemas.microsoft.com/office/drawing/2014/main" id="{A593DB7A-BCFB-468B-A90E-BE9A03C23F3C}"/>
              </a:ext>
            </a:extLst>
          </p:cNvPr>
          <p:cNvSpPr txBox="1">
            <a:spLocks/>
          </p:cNvSpPr>
          <p:nvPr/>
        </p:nvSpPr>
        <p:spPr>
          <a:xfrm>
            <a:off x="1" y="3365693"/>
            <a:ext cx="8229600" cy="3006971"/>
          </a:xfrm>
          <a:prstGeom prst="rect">
            <a:avLst/>
          </a:prstGeom>
        </p:spPr>
        <p:txBody>
          <a:bodyPr>
            <a:normAutofit lnSpcReduction="10000"/>
          </a:bodyPr>
          <a:lstStyle/>
          <a:p>
            <a:pPr indent="-359189">
              <a:defRPr/>
            </a:pPr>
            <a:r>
              <a:rPr lang="en-US" sz="1700" b="1" dirty="0">
                <a:latin typeface="Garamond" pitchFamily="18" charset="0"/>
                <a:cs typeface="Arial" pitchFamily="34" charset="0"/>
              </a:rPr>
              <a:t>Our audit approach</a:t>
            </a:r>
          </a:p>
          <a:p>
            <a:pPr indent="-359189">
              <a:defRPr/>
            </a:pPr>
            <a:endParaRPr lang="en-US" sz="900" b="1" dirty="0">
              <a:latin typeface="Garamond" pitchFamily="18" charset="0"/>
              <a:cs typeface="Arial" pitchFamily="34" charset="0"/>
            </a:endParaRPr>
          </a:p>
          <a:p>
            <a:pPr lvl="0" indent="-359189">
              <a:defRPr/>
            </a:pPr>
            <a:r>
              <a:rPr lang="en-US" sz="1400" dirty="0">
                <a:latin typeface="Arial" pitchFamily="34" charset="0"/>
                <a:cs typeface="Arial" pitchFamily="34" charset="0"/>
              </a:rPr>
              <a:t>An audit is more than a formality; it is a necessity to protect your business and encourage it to thrive. Early warnings, open communication and pragmatic resolution of issues are the essential features of the approach adopted by our firm. By taking the time to gain a thorough understanding of our clients' businesses and by providing a risk-focused service integrating rigorous risk assessment with diagnostic processes and audit testing procedures tailored to their specific audit, we maintain excellent relationships with our clients. This quality-led approach means we provide an intelligent, constructive and challenging audit to every one of our clients. We believe the statutory audit should be viewed as an opportunity, not an overhead.</a:t>
            </a:r>
          </a:p>
          <a:p>
            <a:pPr lvl="0" indent="-359189">
              <a:lnSpc>
                <a:spcPct val="120000"/>
              </a:lnSpc>
              <a:defRPr/>
            </a:pPr>
            <a:endParaRPr lang="en-US" sz="1400" dirty="0">
              <a:latin typeface="Arial" pitchFamily="34" charset="0"/>
              <a:cs typeface="Arial" pitchFamily="34" charset="0"/>
            </a:endParaRPr>
          </a:p>
          <a:p>
            <a:pPr indent="-359189">
              <a:defRPr/>
            </a:pPr>
            <a:r>
              <a:rPr lang="en-US" sz="1400" dirty="0">
                <a:latin typeface="Arial" pitchFamily="34" charset="0"/>
                <a:cs typeface="Arial" pitchFamily="34" charset="0"/>
              </a:rPr>
              <a:t>Through robust audit tools, resources and procedures, We  deliver high quality audit services, adhering to the highest standards of independence, ethics, professional objectivity while applying technical excellence. As part of our strategy of continuous audit quality improvement, service performance and delivery to clients is continuously assessed through our Quality Assurance Program. </a:t>
            </a:r>
          </a:p>
        </p:txBody>
      </p:sp>
      <p:sp>
        <p:nvSpPr>
          <p:cNvPr id="8" name="Text Placeholder 2">
            <a:extLst>
              <a:ext uri="{FF2B5EF4-FFF2-40B4-BE49-F238E27FC236}">
                <a16:creationId xmlns="" xmlns:a16="http://schemas.microsoft.com/office/drawing/2014/main" id="{A5AA8102-64BE-492C-996B-4D04AC0421D6}"/>
              </a:ext>
            </a:extLst>
          </p:cNvPr>
          <p:cNvSpPr txBox="1">
            <a:spLocks/>
          </p:cNvSpPr>
          <p:nvPr/>
        </p:nvSpPr>
        <p:spPr>
          <a:xfrm>
            <a:off x="8780584" y="3102195"/>
            <a:ext cx="2971800" cy="3505200"/>
          </a:xfrm>
          <a:prstGeom prst="rect">
            <a:avLst/>
          </a:prstGeom>
        </p:spPr>
        <p:txBody>
          <a:bodyPr>
            <a:normAutofit/>
          </a:bodyPr>
          <a:lstStyle/>
          <a:p>
            <a:pPr indent="-359189">
              <a:lnSpc>
                <a:spcPct val="150000"/>
              </a:lnSpc>
              <a:spcBef>
                <a:spcPct val="20000"/>
              </a:spcBef>
            </a:pPr>
            <a:r>
              <a:rPr lang="en-US" sz="1600" b="1" dirty="0">
                <a:latin typeface="Garamond" pitchFamily="18" charset="0"/>
                <a:cs typeface="Arial" pitchFamily="34" charset="0"/>
              </a:rPr>
              <a:t>Our methodology provides a continuous audit process by staying in touch with clients round the year, keeping them updated with changing conditions and providing ongoing feedback on business decisions that could affect financial statements.</a:t>
            </a:r>
          </a:p>
          <a:p>
            <a:pPr indent="-359189">
              <a:lnSpc>
                <a:spcPct val="150000"/>
              </a:lnSpc>
              <a:spcBef>
                <a:spcPct val="20000"/>
              </a:spcBef>
            </a:pPr>
            <a:endParaRPr lang="en-US" sz="1600" b="1" dirty="0">
              <a:latin typeface="Garamond" pitchFamily="18" charset="0"/>
              <a:cs typeface="Arial" pitchFamily="34" charset="0"/>
            </a:endParaRPr>
          </a:p>
          <a:p>
            <a:pPr marL="0" lvl="2" indent="-359189">
              <a:lnSpc>
                <a:spcPct val="150000"/>
              </a:lnSpc>
              <a:spcBef>
                <a:spcPct val="20000"/>
              </a:spcBef>
            </a:pPr>
            <a:endParaRPr lang="en-US" sz="1600" b="1" dirty="0">
              <a:latin typeface="Garamond" pitchFamily="18" charset="0"/>
              <a:cs typeface="Arial" pitchFamily="34" charset="0"/>
            </a:endParaRPr>
          </a:p>
          <a:p>
            <a:pPr indent="-359189">
              <a:lnSpc>
                <a:spcPct val="150000"/>
              </a:lnSpc>
              <a:spcBef>
                <a:spcPct val="20000"/>
              </a:spcBef>
              <a:buFont typeface="Wingdings" pitchFamily="2" charset="2"/>
              <a:buChar char="§"/>
            </a:pPr>
            <a:endParaRPr lang="en-US" sz="1600" b="1" dirty="0">
              <a:latin typeface="Garamond" pitchFamily="18" charset="0"/>
              <a:cs typeface="Arial" pitchFamily="34" charset="0"/>
            </a:endParaRPr>
          </a:p>
          <a:p>
            <a:pPr marR="0" lvl="0" indent="-359189" algn="l" defTabSz="957838" rtl="0" eaLnBrk="1" fontAlgn="auto" latinLnBrk="0" hangingPunct="1">
              <a:lnSpc>
                <a:spcPct val="150000"/>
              </a:lnSpc>
              <a:spcBef>
                <a:spcPct val="20000"/>
              </a:spcBef>
              <a:spcAft>
                <a:spcPts val="0"/>
              </a:spcAft>
              <a:buClrTx/>
              <a:buSzTx/>
              <a:buFont typeface="Wingdings" pitchFamily="2" charset="2"/>
              <a:buChar char="§"/>
              <a:tabLst/>
              <a:defRPr/>
            </a:pPr>
            <a:endParaRPr kumimoji="0" lang="en-GB" sz="1600" b="1" i="0" u="none" strike="noStrike" kern="1200" cap="none" spc="0" normalizeH="0" baseline="0" noProof="0" dirty="0">
              <a:ln>
                <a:noFill/>
              </a:ln>
              <a:effectLst/>
              <a:uLnTx/>
              <a:uFillTx/>
              <a:latin typeface="Garamond" pitchFamily="18" charset="0"/>
              <a:ea typeface="+mn-ea"/>
              <a:cs typeface="Arial" pitchFamily="34" charset="0"/>
            </a:endParaRPr>
          </a:p>
        </p:txBody>
      </p:sp>
    </p:spTree>
    <p:extLst>
      <p:ext uri="{BB962C8B-B14F-4D97-AF65-F5344CB8AC3E}">
        <p14:creationId xmlns:p14="http://schemas.microsoft.com/office/powerpoint/2010/main" val="234143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 xmlns:a16="http://schemas.microsoft.com/office/drawing/2014/main" id="{51181B91-4F31-4427-A2A5-9DF180545417}"/>
              </a:ext>
            </a:extLst>
          </p:cNvPr>
          <p:cNvSpPr txBox="1">
            <a:spLocks/>
          </p:cNvSpPr>
          <p:nvPr/>
        </p:nvSpPr>
        <p:spPr>
          <a:xfrm>
            <a:off x="349347" y="380999"/>
            <a:ext cx="8189742" cy="3580647"/>
          </a:xfrm>
          <a:prstGeom prst="rect">
            <a:avLst/>
          </a:prstGeom>
        </p:spPr>
        <p:txBody>
          <a:bodyPr>
            <a:normAutofit/>
          </a:bodyPr>
          <a:lstStyle/>
          <a:p>
            <a:pPr indent="-359189">
              <a:defRPr/>
            </a:pPr>
            <a:r>
              <a:rPr lang="en-US" sz="1600" b="1" dirty="0">
                <a:latin typeface="Arial" panose="020B0604020202020204" pitchFamily="34" charset="0"/>
                <a:cs typeface="Arial" panose="020B0604020202020204" pitchFamily="34" charset="0"/>
              </a:rPr>
              <a:t>Our Assurance and regulatory reporting services</a:t>
            </a:r>
            <a:endParaRPr lang="en-US" sz="1000" b="1" dirty="0">
              <a:latin typeface="Arial" panose="020B0604020202020204" pitchFamily="34" charset="0"/>
              <a:cs typeface="Arial" panose="020B0604020202020204" pitchFamily="34" charset="0"/>
            </a:endParaRPr>
          </a:p>
          <a:p>
            <a:endParaRPr lang="en-US" sz="1400" dirty="0">
              <a:latin typeface="Arial" pitchFamily="34" charset="0"/>
              <a:cs typeface="Arial" pitchFamily="34" charset="0"/>
            </a:endParaRPr>
          </a:p>
          <a:p>
            <a:r>
              <a:rPr lang="en-US" sz="1400" dirty="0">
                <a:latin typeface="Arial" pitchFamily="34" charset="0"/>
                <a:cs typeface="Arial" pitchFamily="34" charset="0"/>
              </a:rPr>
              <a:t>As well as financial audit services, we provide a range of additional assurance services relating to organizations' financial control, regulatory reporting, shareholder value, and technology needs. </a:t>
            </a:r>
          </a:p>
          <a:p>
            <a:endParaRPr lang="en-US" sz="1400" dirty="0">
              <a:latin typeface="Arial" pitchFamily="34" charset="0"/>
              <a:cs typeface="Arial" pitchFamily="34" charset="0"/>
            </a:endParaRPr>
          </a:p>
          <a:p>
            <a:pPr indent="114300">
              <a:lnSpc>
                <a:spcPct val="150000"/>
              </a:lnSpc>
              <a:buFont typeface="Wingdings" pitchFamily="2" charset="2"/>
              <a:buChar char="§"/>
            </a:pPr>
            <a:r>
              <a:rPr lang="en-US" sz="1400" dirty="0">
                <a:latin typeface="Arial" pitchFamily="34" charset="0"/>
                <a:cs typeface="Arial" pitchFamily="34" charset="0"/>
              </a:rPr>
              <a:t>IFRS reporting </a:t>
            </a:r>
          </a:p>
          <a:p>
            <a:pPr indent="114300">
              <a:lnSpc>
                <a:spcPct val="150000"/>
              </a:lnSpc>
              <a:buFont typeface="Wingdings" pitchFamily="2" charset="2"/>
              <a:buChar char="§"/>
            </a:pPr>
            <a:r>
              <a:rPr lang="en-US" sz="1400" dirty="0">
                <a:latin typeface="Arial" pitchFamily="34" charset="0"/>
                <a:cs typeface="Arial" pitchFamily="34" charset="0"/>
              </a:rPr>
              <a:t>Regulatory compliance and reporting </a:t>
            </a:r>
          </a:p>
          <a:p>
            <a:pPr indent="114300">
              <a:lnSpc>
                <a:spcPct val="150000"/>
              </a:lnSpc>
              <a:buFont typeface="Wingdings" pitchFamily="2" charset="2"/>
              <a:buChar char="§"/>
            </a:pPr>
            <a:r>
              <a:rPr lang="en-US" sz="1400" dirty="0">
                <a:latin typeface="Arial" pitchFamily="34" charset="0"/>
                <a:cs typeface="Arial" pitchFamily="34" charset="0"/>
              </a:rPr>
              <a:t>Corporate reporting improvement </a:t>
            </a:r>
          </a:p>
          <a:p>
            <a:pPr indent="114300">
              <a:lnSpc>
                <a:spcPct val="150000"/>
              </a:lnSpc>
              <a:buFont typeface="Wingdings" pitchFamily="2" charset="2"/>
              <a:buChar char="§"/>
            </a:pPr>
            <a:r>
              <a:rPr lang="en-US" sz="1400" dirty="0">
                <a:latin typeface="Arial" pitchFamily="34" charset="0"/>
                <a:cs typeface="Arial" pitchFamily="34" charset="0"/>
              </a:rPr>
              <a:t>Financial accounting </a:t>
            </a:r>
          </a:p>
          <a:p>
            <a:pPr indent="114300">
              <a:lnSpc>
                <a:spcPct val="150000"/>
              </a:lnSpc>
              <a:buFont typeface="Wingdings" pitchFamily="2" charset="2"/>
              <a:buChar char="§"/>
            </a:pPr>
            <a:r>
              <a:rPr lang="en-US" sz="1400" dirty="0">
                <a:latin typeface="Arial" pitchFamily="34" charset="0"/>
                <a:cs typeface="Arial" pitchFamily="34" charset="0"/>
              </a:rPr>
              <a:t>Independent controls &amp; systems process assurance</a:t>
            </a:r>
            <a:endParaRPr lang="en-US" sz="1400" b="1" dirty="0">
              <a:latin typeface="Arial" panose="020B0604020202020204" pitchFamily="34" charset="0"/>
              <a:cs typeface="Arial" pitchFamily="34" charset="0"/>
            </a:endParaRPr>
          </a:p>
        </p:txBody>
      </p:sp>
      <p:sp>
        <p:nvSpPr>
          <p:cNvPr id="5" name="TextBox 4">
            <a:extLst>
              <a:ext uri="{FF2B5EF4-FFF2-40B4-BE49-F238E27FC236}">
                <a16:creationId xmlns="" xmlns:a16="http://schemas.microsoft.com/office/drawing/2014/main" id="{A4049EB4-8064-471D-BBD4-834304230AFE}"/>
              </a:ext>
            </a:extLst>
          </p:cNvPr>
          <p:cNvSpPr txBox="1"/>
          <p:nvPr/>
        </p:nvSpPr>
        <p:spPr>
          <a:xfrm>
            <a:off x="349348" y="3429000"/>
            <a:ext cx="8372622" cy="292387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Quality Control System </a:t>
            </a:r>
          </a:p>
          <a:p>
            <a:endParaRPr lang="en-US" sz="1400" b="1" dirty="0">
              <a:latin typeface="Arial" panose="020B0604020202020204" pitchFamily="34" charset="0"/>
              <a:cs typeface="Arial" pitchFamily="34" charset="0"/>
            </a:endParaRPr>
          </a:p>
          <a:p>
            <a:r>
              <a:rPr lang="en-US" sz="1400" dirty="0">
                <a:latin typeface="Arial" pitchFamily="34" charset="0"/>
                <a:cs typeface="Arial" pitchFamily="34" charset="0"/>
              </a:rPr>
              <a:t>It is the firm’s objective to establish, implement, maintain, monitor, and enforce a quality control system that provides reasonable assurance that the partners and staff members of the firm comply with the International Standard on Quality Control (ISQC) 1, Quality Control for Firms that Perform Audits and Reviews of Financial Statements, and Other Assurance and Related Services Engagements, and that the firm’s engagement reports are appropriate for the circumstances. </a:t>
            </a:r>
          </a:p>
          <a:p>
            <a:endParaRPr lang="en-US" sz="1400" dirty="0">
              <a:latin typeface="Arial" pitchFamily="34" charset="0"/>
              <a:cs typeface="Arial" pitchFamily="34" charset="0"/>
            </a:endParaRPr>
          </a:p>
          <a:p>
            <a:r>
              <a:rPr lang="en-US" sz="1400" dirty="0">
                <a:latin typeface="Arial" pitchFamily="34" charset="0"/>
                <a:cs typeface="Arial" pitchFamily="34" charset="0"/>
              </a:rPr>
              <a:t>We have a very strong assurance system in place, the policies adopted in this respect include involvement of an additional partner as quality control reviewer in every major audit, dedicated team for specified sector, specialized training courses, engagement quality assurance review programs and a formalized consultative framework. We bring, to every aspect of our service, the highest levels of commitment, professionalism, energy and enthusiasm.</a:t>
            </a:r>
            <a:endParaRPr lang="en-US" dirty="0">
              <a:latin typeface="Arial" panose="020B0604020202020204" pitchFamily="34" charset="0"/>
              <a:cs typeface="Arial" pitchFamily="34" charset="0"/>
            </a:endParaRPr>
          </a:p>
        </p:txBody>
      </p:sp>
      <p:sp>
        <p:nvSpPr>
          <p:cNvPr id="6" name="Text Placeholder 2">
            <a:extLst>
              <a:ext uri="{FF2B5EF4-FFF2-40B4-BE49-F238E27FC236}">
                <a16:creationId xmlns="" xmlns:a16="http://schemas.microsoft.com/office/drawing/2014/main" id="{17A94B83-E3AD-4C28-86A4-BCC7E38C3252}"/>
              </a:ext>
            </a:extLst>
          </p:cNvPr>
          <p:cNvSpPr txBox="1">
            <a:spLocks/>
          </p:cNvSpPr>
          <p:nvPr/>
        </p:nvSpPr>
        <p:spPr>
          <a:xfrm>
            <a:off x="8904850" y="935503"/>
            <a:ext cx="3124200" cy="4199206"/>
          </a:xfrm>
          <a:prstGeom prst="rect">
            <a:avLst/>
          </a:prstGeom>
        </p:spPr>
        <p:txBody>
          <a:bodyPr>
            <a:noAutofit/>
          </a:bodyPr>
          <a:lstStyle/>
          <a:p>
            <a:pPr indent="-359189">
              <a:lnSpc>
                <a:spcPct val="150000"/>
              </a:lnSpc>
              <a:spcBef>
                <a:spcPct val="20000"/>
              </a:spcBef>
            </a:pPr>
            <a:r>
              <a:rPr lang="en-US" altLang="en-US" sz="1600" b="1" dirty="0">
                <a:latin typeface="Arial" panose="020B0604020202020204" pitchFamily="34" charset="0"/>
                <a:cs typeface="Arial" panose="020B0604020202020204" pitchFamily="34" charset="0"/>
              </a:rPr>
              <a:t>Our reputation for providing quality professional services in an independent, objective, and ethical manner is key to our success as independent auditors. Our strong desire to continue to enhance our reputation has led the firm to adopt a comprehensive set of safeguards that are applicable to every client engagement.</a:t>
            </a:r>
            <a:endParaRPr kumimoji="0" lang="en-GB"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83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69716A2-E144-4D11-9B8C-3EAE13873AC6}"/>
              </a:ext>
            </a:extLst>
          </p:cNvPr>
          <p:cNvSpPr txBox="1"/>
          <p:nvPr/>
        </p:nvSpPr>
        <p:spPr>
          <a:xfrm>
            <a:off x="0" y="2456795"/>
            <a:ext cx="8988084" cy="4401205"/>
          </a:xfrm>
          <a:prstGeom prst="rect">
            <a:avLst/>
          </a:prstGeom>
          <a:noFill/>
        </p:spPr>
        <p:txBody>
          <a:bodyPr wrap="square" rtlCol="0">
            <a:spAutoFit/>
          </a:bodyPr>
          <a:lstStyle/>
          <a:p>
            <a:r>
              <a:rPr lang="en-US" sz="1400" dirty="0">
                <a:latin typeface="Arial" pitchFamily="34" charset="0"/>
                <a:cs typeface="Arial" pitchFamily="34" charset="0"/>
              </a:rPr>
              <a:t>The existing business and corporate environment has conclusively proved that the Internal Audit function has attained much more significance than the conventional transaction-based role of the past. In order to survive in a technology-driven society, business entities must be responsive in order to achieve targets in identifying opportunities, managing risks and exposures that can determine success or failure.</a:t>
            </a:r>
          </a:p>
          <a:p>
            <a:endParaRPr lang="en-US" sz="1400" dirty="0">
              <a:latin typeface="Arial" pitchFamily="34" charset="0"/>
              <a:cs typeface="Arial" pitchFamily="34" charset="0"/>
            </a:endParaRPr>
          </a:p>
          <a:p>
            <a:r>
              <a:rPr lang="en-US" sz="1400" dirty="0">
                <a:latin typeface="Arial" pitchFamily="34" charset="0"/>
                <a:cs typeface="Arial" pitchFamily="34" charset="0"/>
              </a:rPr>
              <a:t>This practice segment provides services in enhancing the scope and approach of the existing internal audit function of clients by providing advice, re-engineering and coordinating the internal audit department. The firm is well equipped and staffed to undertake Internal Audit Function on a fully outsourced basis.</a:t>
            </a:r>
          </a:p>
          <a:p>
            <a:endParaRPr lang="en-US" sz="1400" dirty="0">
              <a:latin typeface="Arial" pitchFamily="34" charset="0"/>
              <a:cs typeface="Arial" pitchFamily="34" charset="0"/>
            </a:endParaRPr>
          </a:p>
          <a:p>
            <a:r>
              <a:rPr lang="en-US" sz="1400" dirty="0">
                <a:latin typeface="Arial" pitchFamily="34" charset="0"/>
                <a:cs typeface="Arial" pitchFamily="34" charset="0"/>
              </a:rPr>
              <a:t>We have experience of using and implementing a wide range of Internal Audit Tools and have expertise that can be made available to our clients, either as part of Internal Audit consultancy services or as an outsourced project.</a:t>
            </a:r>
          </a:p>
          <a:p>
            <a:endParaRPr lang="en-US" sz="1400" dirty="0">
              <a:latin typeface="Arial" pitchFamily="34" charset="0"/>
              <a:cs typeface="Arial" pitchFamily="34" charset="0"/>
            </a:endParaRPr>
          </a:p>
          <a:p>
            <a:r>
              <a:rPr lang="en-US" sz="1400" dirty="0">
                <a:latin typeface="Arial" pitchFamily="34" charset="0"/>
                <a:cs typeface="Arial" pitchFamily="34" charset="0"/>
              </a:rPr>
              <a:t>We can help our clients transform their internal audit department by making it more risk-focused - aligning the internal audit effort with the risks, which threaten the achievement of the business objectives and corporate mission.</a:t>
            </a:r>
          </a:p>
          <a:p>
            <a:endParaRPr lang="en-US" sz="1400" dirty="0">
              <a:latin typeface="Arial" pitchFamily="34" charset="0"/>
              <a:cs typeface="Arial" pitchFamily="34" charset="0"/>
            </a:endParaRPr>
          </a:p>
          <a:p>
            <a:r>
              <a:rPr lang="en-US" sz="1400" dirty="0">
                <a:latin typeface="Arial" pitchFamily="34" charset="0"/>
                <a:cs typeface="Arial" pitchFamily="34" charset="0"/>
              </a:rPr>
              <a:t>We provide a tailored strategic approach to help our clients identify and understand specific operational and financial risks; to define the level of risk the client is willing to accept; and to identify and focus on the opportunities available.</a:t>
            </a:r>
          </a:p>
        </p:txBody>
      </p:sp>
      <p:sp>
        <p:nvSpPr>
          <p:cNvPr id="5" name="Text Placeholder 4">
            <a:extLst>
              <a:ext uri="{FF2B5EF4-FFF2-40B4-BE49-F238E27FC236}">
                <a16:creationId xmlns="" xmlns:a16="http://schemas.microsoft.com/office/drawing/2014/main" id="{14F996BE-54B5-457A-9D35-E9C0ECE56CAD}"/>
              </a:ext>
            </a:extLst>
          </p:cNvPr>
          <p:cNvSpPr txBox="1">
            <a:spLocks/>
          </p:cNvSpPr>
          <p:nvPr/>
        </p:nvSpPr>
        <p:spPr>
          <a:xfrm>
            <a:off x="9104142" y="2456795"/>
            <a:ext cx="2971800" cy="4114800"/>
          </a:xfrm>
          <a:prstGeom prst="rect">
            <a:avLst/>
          </a:prstGeom>
        </p:spPr>
        <p:txBody>
          <a:bodyPr>
            <a:noAutofit/>
          </a:bodyPr>
          <a:lstStyle/>
          <a:p>
            <a:pPr>
              <a:lnSpc>
                <a:spcPct val="160000"/>
              </a:lnSpc>
            </a:pPr>
            <a:r>
              <a:rPr lang="en-US" sz="1600" b="1" dirty="0">
                <a:latin typeface="Arial" panose="020B0604020202020204" pitchFamily="34" charset="0"/>
                <a:cs typeface="Arial" panose="020B0604020202020204" pitchFamily="34" charset="0"/>
              </a:rPr>
              <a:t>Our approach relating to Internal Audit is based on the guidelines specifically developed by Baker Tilly Mehmood Idrees Qamar as a separate practice segment. It is a risk based approach that focuses on organizations’ objectives and impediments to achieving those objectives .</a:t>
            </a:r>
          </a:p>
          <a:p>
            <a:pPr>
              <a:lnSpc>
                <a:spcPct val="160000"/>
              </a:lnSpc>
            </a:pPr>
            <a:endParaRPr lang="en-US" sz="1600" b="1" dirty="0">
              <a:latin typeface="Arial" panose="020B0604020202020204" pitchFamily="34" charset="0"/>
              <a:cs typeface="Arial" panose="020B0604020202020204" pitchFamily="34" charset="0"/>
            </a:endParaRPr>
          </a:p>
          <a:p>
            <a:pPr lvl="0" indent="-359189">
              <a:lnSpc>
                <a:spcPct val="120000"/>
              </a:lnSpc>
            </a:pPr>
            <a:endParaRPr lang="en-US" sz="1600" dirty="0">
              <a:latin typeface="Arial" panose="020B0604020202020204" pitchFamily="34" charset="0"/>
              <a:cs typeface="Arial" pitchFamily="34" charset="0"/>
            </a:endParaRPr>
          </a:p>
        </p:txBody>
      </p:sp>
      <p:sp>
        <p:nvSpPr>
          <p:cNvPr id="8" name="Rectangle 7">
            <a:extLst>
              <a:ext uri="{FF2B5EF4-FFF2-40B4-BE49-F238E27FC236}">
                <a16:creationId xmlns="" xmlns:a16="http://schemas.microsoft.com/office/drawing/2014/main" id="{7BB72386-F376-4EE8-B0DC-AB18901B061E}"/>
              </a:ext>
            </a:extLst>
          </p:cNvPr>
          <p:cNvSpPr/>
          <p:nvPr/>
        </p:nvSpPr>
        <p:spPr>
          <a:xfrm>
            <a:off x="0" y="2096085"/>
            <a:ext cx="2067951" cy="461665"/>
          </a:xfrm>
          <a:prstGeom prst="rect">
            <a:avLst/>
          </a:prstGeom>
        </p:spPr>
        <p:txBody>
          <a:bodyPr wrap="square">
            <a:spAutoFit/>
          </a:bodyPr>
          <a:lstStyle/>
          <a:p>
            <a:r>
              <a:rPr lang="en-GB" sz="2400" b="1" dirty="0">
                <a:latin typeface="Garamond" pitchFamily="18" charset="0"/>
              </a:rPr>
              <a:t>Internal Audit</a:t>
            </a:r>
            <a:endParaRPr lang="en-US" sz="2400" b="1" dirty="0"/>
          </a:p>
        </p:txBody>
      </p:sp>
      <p:pic>
        <p:nvPicPr>
          <p:cNvPr id="10" name="Picture 9">
            <a:extLst>
              <a:ext uri="{FF2B5EF4-FFF2-40B4-BE49-F238E27FC236}">
                <a16:creationId xmlns="" xmlns:a16="http://schemas.microsoft.com/office/drawing/2014/main" id="{1BCFF231-96AC-448C-9A82-27E5F73FF3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097" b="63339"/>
          <a:stretch/>
        </p:blipFill>
        <p:spPr>
          <a:xfrm>
            <a:off x="0" y="0"/>
            <a:ext cx="12192000" cy="2096085"/>
          </a:xfrm>
          <a:prstGeom prst="rect">
            <a:avLst/>
          </a:prstGeom>
        </p:spPr>
      </p:pic>
    </p:spTree>
    <p:extLst>
      <p:ext uri="{BB962C8B-B14F-4D97-AF65-F5344CB8AC3E}">
        <p14:creationId xmlns:p14="http://schemas.microsoft.com/office/powerpoint/2010/main" val="3036389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60234" y="1825625"/>
            <a:ext cx="10795612" cy="4351338"/>
          </a:xfrm>
        </p:spPr>
        <p:txBody>
          <a:bodyPr/>
          <a:lstStyle/>
          <a:p>
            <a:endParaRPr lang="en-US" dirty="0"/>
          </a:p>
        </p:txBody>
      </p:sp>
      <p:pic>
        <p:nvPicPr>
          <p:cNvPr id="9" name="Picture 8">
            <a:extLst>
              <a:ext uri="{FF2B5EF4-FFF2-40B4-BE49-F238E27FC236}">
                <a16:creationId xmlns="" xmlns:a16="http://schemas.microsoft.com/office/drawing/2014/main" id="{389EA035-D7F6-48B9-8F8B-1A3D3A6A2CD8}"/>
              </a:ext>
            </a:extLst>
          </p:cNvPr>
          <p:cNvPicPr>
            <a:picLocks noChangeAspect="1"/>
          </p:cNvPicPr>
          <p:nvPr/>
        </p:nvPicPr>
        <p:blipFill rotWithShape="1">
          <a:blip r:embed="rId2">
            <a:extLst>
              <a:ext uri="{28A0092B-C50C-407E-A947-70E740481C1C}">
                <a14:useLocalDpi xmlns:a14="http://schemas.microsoft.com/office/drawing/2010/main" val="0"/>
              </a:ext>
            </a:extLst>
          </a:blip>
          <a:srcRect t="24791" b="23116"/>
          <a:stretch/>
        </p:blipFill>
        <p:spPr>
          <a:xfrm>
            <a:off x="0" y="0"/>
            <a:ext cx="12192000" cy="6858000"/>
          </a:xfrm>
          <a:prstGeom prst="rect">
            <a:avLst/>
          </a:prstGeom>
        </p:spPr>
      </p:pic>
    </p:spTree>
    <p:extLst>
      <p:ext uri="{BB962C8B-B14F-4D97-AF65-F5344CB8AC3E}">
        <p14:creationId xmlns:p14="http://schemas.microsoft.com/office/powerpoint/2010/main" val="3692591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1BF5E1F-0453-4AEA-A52E-CF1BEFB88409}"/>
              </a:ext>
            </a:extLst>
          </p:cNvPr>
          <p:cNvSpPr txBox="1"/>
          <p:nvPr/>
        </p:nvSpPr>
        <p:spPr>
          <a:xfrm>
            <a:off x="1" y="2389020"/>
            <a:ext cx="9068972" cy="4468980"/>
          </a:xfrm>
          <a:prstGeom prst="rect">
            <a:avLst/>
          </a:prstGeom>
          <a:noFill/>
        </p:spPr>
        <p:txBody>
          <a:bodyPr wrap="square" rtlCol="0">
            <a:spAutoFit/>
          </a:bodyPr>
          <a:lstStyle/>
          <a:p>
            <a:r>
              <a:rPr lang="en-US" sz="1400" dirty="0">
                <a:latin typeface="Arial" pitchFamily="34" charset="0"/>
                <a:cs typeface="Arial" pitchFamily="34" charset="0"/>
              </a:rPr>
              <a:t>Your reputation – with your customers and employees, the public, regulators and other companies is what keeps you in business and underpins your success.  But reputation can be lost with terrifying speed such as hackers stealing your data, a competitor accusing your sales force of corruption, a dispute with your business partner threatening to erode value, an accounting discrepancy undermining market confidence and etc, the risks you face are unending and continue to change. There is a need to act swiftly when fraud is suspected in order to prevent the situation deteriorating and to provide the very best opportunity for recovering any losses that have already occurred. We recognize that simply reporting suspicions of fraud straight away may not be the only solution. It is important to understand that primary interest of the regulatory bodies is not only to recover stolen assets but to secure a successful prosecution – even then they may not proceed until you provide them with a comprehensive evidence file.</a:t>
            </a:r>
          </a:p>
          <a:p>
            <a:endParaRPr lang="en-US" sz="1400" dirty="0">
              <a:latin typeface="Arial" pitchFamily="34" charset="0"/>
              <a:cs typeface="Arial" pitchFamily="34" charset="0"/>
            </a:endParaRPr>
          </a:p>
          <a:p>
            <a:r>
              <a:rPr lang="en-US" sz="1400" dirty="0">
                <a:latin typeface="Arial" pitchFamily="34" charset="0"/>
                <a:cs typeface="Arial" pitchFamily="34" charset="0"/>
              </a:rPr>
              <a:t>At Baker Tilly Mehmood Idrees Qamar, We react quickly and confidentially to safeguard assets and reputation, resolve matters from situations occurring outside the normal course of business.  The services we offer includes :</a:t>
            </a:r>
          </a:p>
          <a:p>
            <a:pPr marL="166688" indent="-166688">
              <a:lnSpc>
                <a:spcPct val="150000"/>
              </a:lnSpc>
              <a:buFont typeface="Wingdings" pitchFamily="2" charset="2"/>
              <a:buChar char="§"/>
            </a:pPr>
            <a:r>
              <a:rPr lang="en-US" sz="1400" dirty="0">
                <a:latin typeface="Arial" pitchFamily="34" charset="0"/>
                <a:cs typeface="Arial" pitchFamily="34" charset="0"/>
              </a:rPr>
              <a:t>Fraud Investigations</a:t>
            </a:r>
          </a:p>
          <a:p>
            <a:pPr marL="166688" indent="-166688">
              <a:lnSpc>
                <a:spcPct val="150000"/>
              </a:lnSpc>
              <a:buFont typeface="Wingdings" pitchFamily="2" charset="2"/>
              <a:buChar char="§"/>
            </a:pPr>
            <a:r>
              <a:rPr lang="en-US" sz="1400" dirty="0">
                <a:latin typeface="Arial" pitchFamily="34" charset="0"/>
                <a:cs typeface="Arial" pitchFamily="34" charset="0"/>
              </a:rPr>
              <a:t>Anti-fraud and fraud risk assessment</a:t>
            </a:r>
          </a:p>
          <a:p>
            <a:pPr marL="166688" indent="-166688">
              <a:lnSpc>
                <a:spcPct val="150000"/>
              </a:lnSpc>
              <a:buFont typeface="Wingdings" pitchFamily="2" charset="2"/>
              <a:buChar char="§"/>
            </a:pPr>
            <a:r>
              <a:rPr lang="en-US" sz="1400" dirty="0">
                <a:latin typeface="Arial" pitchFamily="34" charset="0"/>
                <a:cs typeface="Arial" pitchFamily="34" charset="0"/>
              </a:rPr>
              <a:t>Fraud and ethics whistleblowing helpline advisory services</a:t>
            </a:r>
          </a:p>
          <a:p>
            <a:pPr marL="166688" indent="-166688">
              <a:lnSpc>
                <a:spcPct val="150000"/>
              </a:lnSpc>
              <a:buFont typeface="Wingdings" pitchFamily="2" charset="2"/>
              <a:buChar char="§"/>
            </a:pPr>
            <a:r>
              <a:rPr lang="en-US" sz="1400" dirty="0">
                <a:latin typeface="Arial" pitchFamily="34" charset="0"/>
                <a:cs typeface="Arial" pitchFamily="34" charset="0"/>
              </a:rPr>
              <a:t>Dispute advisory services</a:t>
            </a:r>
          </a:p>
          <a:p>
            <a:pPr marL="166688" indent="-166688">
              <a:lnSpc>
                <a:spcPct val="150000"/>
              </a:lnSpc>
              <a:buFont typeface="Wingdings" pitchFamily="2" charset="2"/>
              <a:buChar char="§"/>
            </a:pPr>
            <a:r>
              <a:rPr lang="en-US" sz="1400" dirty="0">
                <a:latin typeface="Arial" pitchFamily="34" charset="0"/>
                <a:cs typeface="Arial" pitchFamily="34" charset="0"/>
              </a:rPr>
              <a:t>Forensic technology and discovery services</a:t>
            </a:r>
          </a:p>
        </p:txBody>
      </p:sp>
      <p:sp>
        <p:nvSpPr>
          <p:cNvPr id="5" name="Text Placeholder 4">
            <a:extLst>
              <a:ext uri="{FF2B5EF4-FFF2-40B4-BE49-F238E27FC236}">
                <a16:creationId xmlns="" xmlns:a16="http://schemas.microsoft.com/office/drawing/2014/main" id="{F48C7C7A-03B2-4778-AAF9-6A8668EECDBB}"/>
              </a:ext>
            </a:extLst>
          </p:cNvPr>
          <p:cNvSpPr txBox="1">
            <a:spLocks/>
          </p:cNvSpPr>
          <p:nvPr/>
        </p:nvSpPr>
        <p:spPr>
          <a:xfrm>
            <a:off x="9215510" y="2593146"/>
            <a:ext cx="2971800" cy="3276600"/>
          </a:xfrm>
          <a:prstGeom prst="rect">
            <a:avLst/>
          </a:prstGeom>
        </p:spPr>
        <p:txBody>
          <a:bodyPr>
            <a:noAutofit/>
          </a:bodyPr>
          <a:lstStyle/>
          <a:p>
            <a:pPr>
              <a:lnSpc>
                <a:spcPct val="160000"/>
              </a:lnSpc>
            </a:pPr>
            <a:r>
              <a:rPr lang="en-US" sz="1600" b="1" dirty="0">
                <a:latin typeface="Arial" panose="020B0604020202020204" pitchFamily="34" charset="0"/>
                <a:cs typeface="Arial" panose="020B0604020202020204" pitchFamily="34" charset="0"/>
              </a:rPr>
              <a:t>At Baker Tilly, we recognize the complex and sensitive nature of investigations, which is why our experience is valuable when we are asked to provide efficient, accurate and robust accounting assistance to our regulatory clients.</a:t>
            </a:r>
          </a:p>
          <a:p>
            <a:pPr>
              <a:lnSpc>
                <a:spcPct val="160000"/>
              </a:lnSpc>
            </a:pPr>
            <a:endParaRPr lang="en-US" sz="1600" b="1" dirty="0">
              <a:latin typeface="Arial" panose="020B0604020202020204" pitchFamily="34" charset="0"/>
              <a:cs typeface="Arial" panose="020B0604020202020204" pitchFamily="34" charset="0"/>
            </a:endParaRPr>
          </a:p>
          <a:p>
            <a:pPr lvl="0" indent="-359189">
              <a:lnSpc>
                <a:spcPct val="120000"/>
              </a:lnSpc>
            </a:pPr>
            <a:endParaRPr lang="en-US" sz="1600" dirty="0">
              <a:latin typeface="Arial" panose="020B0604020202020204" pitchFamily="34" charset="0"/>
              <a:cs typeface="Arial" pitchFamily="34" charset="0"/>
            </a:endParaRPr>
          </a:p>
        </p:txBody>
      </p:sp>
      <p:sp>
        <p:nvSpPr>
          <p:cNvPr id="6" name="Rectangle 5">
            <a:extLst>
              <a:ext uri="{FF2B5EF4-FFF2-40B4-BE49-F238E27FC236}">
                <a16:creationId xmlns="" xmlns:a16="http://schemas.microsoft.com/office/drawing/2014/main" id="{A7819118-41F4-4201-A3D3-A76EB5F4E469}"/>
              </a:ext>
            </a:extLst>
          </p:cNvPr>
          <p:cNvSpPr/>
          <p:nvPr/>
        </p:nvSpPr>
        <p:spPr>
          <a:xfrm>
            <a:off x="0" y="2009530"/>
            <a:ext cx="4839286" cy="461665"/>
          </a:xfrm>
          <a:prstGeom prst="rect">
            <a:avLst/>
          </a:prstGeom>
        </p:spPr>
        <p:txBody>
          <a:bodyPr wrap="square">
            <a:spAutoFit/>
          </a:bodyPr>
          <a:lstStyle/>
          <a:p>
            <a:r>
              <a:rPr lang="en-GB" sz="2400" b="1" dirty="0">
                <a:latin typeface="Garamond" pitchFamily="18" charset="0"/>
              </a:rPr>
              <a:t>Forensic Audit and Investigation</a:t>
            </a:r>
            <a:endParaRPr lang="en-US" sz="2400" b="1" dirty="0"/>
          </a:p>
        </p:txBody>
      </p:sp>
    </p:spTree>
    <p:extLst>
      <p:ext uri="{BB962C8B-B14F-4D97-AF65-F5344CB8AC3E}">
        <p14:creationId xmlns:p14="http://schemas.microsoft.com/office/powerpoint/2010/main" val="2302566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1EA3393E-8DCA-4A64-A2B9-89A15E86B0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63" b="71640"/>
          <a:stretch/>
        </p:blipFill>
        <p:spPr>
          <a:xfrm>
            <a:off x="0" y="0"/>
            <a:ext cx="12192000" cy="1741714"/>
          </a:xfrm>
          <a:prstGeom prst="rect">
            <a:avLst/>
          </a:prstGeom>
        </p:spPr>
      </p:pic>
      <p:sp>
        <p:nvSpPr>
          <p:cNvPr id="4" name="TextBox 3">
            <a:extLst>
              <a:ext uri="{FF2B5EF4-FFF2-40B4-BE49-F238E27FC236}">
                <a16:creationId xmlns="" xmlns:a16="http://schemas.microsoft.com/office/drawing/2014/main" id="{8CA02A1C-55CC-4D87-BA3C-789FE61D2BCC}"/>
              </a:ext>
            </a:extLst>
          </p:cNvPr>
          <p:cNvSpPr txBox="1"/>
          <p:nvPr/>
        </p:nvSpPr>
        <p:spPr>
          <a:xfrm>
            <a:off x="0" y="2241352"/>
            <a:ext cx="7593037" cy="4616648"/>
          </a:xfrm>
          <a:prstGeom prst="rect">
            <a:avLst/>
          </a:prstGeom>
          <a:noFill/>
        </p:spPr>
        <p:txBody>
          <a:bodyPr wrap="square" rtlCol="0">
            <a:spAutoFit/>
          </a:bodyPr>
          <a:lstStyle/>
          <a:p>
            <a:r>
              <a:rPr lang="en-US" sz="1400" dirty="0">
                <a:latin typeface="Arial" pitchFamily="34" charset="0"/>
                <a:cs typeface="Arial" pitchFamily="34" charset="0"/>
              </a:rPr>
              <a:t>Running a successful business requires solid planning and the timely execution of strategic initiatives. The best performing companies choose acquisition targets and alliance partners more carefully, and actively manage their portfolio by selling or outsourcing operations whenever economic or strategic considerations dictate.</a:t>
            </a:r>
          </a:p>
          <a:p>
            <a:endParaRPr lang="en-US" sz="1400" dirty="0">
              <a:latin typeface="Arial" pitchFamily="34" charset="0"/>
              <a:cs typeface="Arial" pitchFamily="34" charset="0"/>
            </a:endParaRPr>
          </a:p>
          <a:p>
            <a:r>
              <a:rPr lang="en-US" sz="1400" dirty="0">
                <a:latin typeface="Arial" pitchFamily="34" charset="0"/>
                <a:cs typeface="Arial" pitchFamily="34" charset="0"/>
              </a:rPr>
              <a:t>Our corporate finance and business advisory services department provides a diverse range of strategic and financial advice to clients in relation to corporate finance, valuation and other corporate activities. Our results oriented approach offers our clients specific solutions to complex problems and we provide the help needed by our clients to implement them.</a:t>
            </a:r>
          </a:p>
          <a:p>
            <a:endParaRPr lang="en-US" sz="1400" dirty="0">
              <a:latin typeface="Arial" pitchFamily="34" charset="0"/>
              <a:cs typeface="Arial" pitchFamily="34" charset="0"/>
            </a:endParaRPr>
          </a:p>
          <a:p>
            <a:r>
              <a:rPr lang="en-US" sz="1400" dirty="0">
                <a:latin typeface="Arial" pitchFamily="34" charset="0"/>
                <a:cs typeface="Arial" pitchFamily="34" charset="0"/>
              </a:rPr>
              <a:t>Led by a partner with a broad understanding of current business and management issues, our dedicated consultancy teams help our clients to focus on their strengths, set priorities for growth, develop marketing strategies and improve their return on resources. Our consultants work closely with our clients to identify strategic opportunities, suggest practical, cost-effective steps to achieve competitive advantage. The Firm with commercially oriented specialists, provides services which are aimed at meeting clients total corporate finance needs right from planning to floatation and beyond and irrespective of size, location and types of business.</a:t>
            </a:r>
          </a:p>
          <a:p>
            <a:endParaRPr lang="en-US" sz="1400" dirty="0">
              <a:latin typeface="Arial" pitchFamily="34" charset="0"/>
              <a:cs typeface="Arial" pitchFamily="34" charset="0"/>
            </a:endParaRPr>
          </a:p>
          <a:p>
            <a:r>
              <a:rPr lang="en-US" sz="1400" dirty="0">
                <a:latin typeface="Arial" pitchFamily="34" charset="0"/>
                <a:cs typeface="Arial" pitchFamily="34" charset="0"/>
              </a:rPr>
              <a:t>We also work closely with our colleagues in Audit, Tax, Enterprise Risk Services and other specialists, both internal and external, to provide comprehensive services, tailored to the needs of the clients.</a:t>
            </a:r>
          </a:p>
        </p:txBody>
      </p:sp>
      <p:sp>
        <p:nvSpPr>
          <p:cNvPr id="5" name="TextBox 4">
            <a:extLst>
              <a:ext uri="{FF2B5EF4-FFF2-40B4-BE49-F238E27FC236}">
                <a16:creationId xmlns="" xmlns:a16="http://schemas.microsoft.com/office/drawing/2014/main" id="{849A4EDE-0457-49D6-936A-945906ED41EE}"/>
              </a:ext>
            </a:extLst>
          </p:cNvPr>
          <p:cNvSpPr txBox="1"/>
          <p:nvPr/>
        </p:nvSpPr>
        <p:spPr>
          <a:xfrm>
            <a:off x="8164845" y="1635274"/>
            <a:ext cx="4027155" cy="5157502"/>
          </a:xfrm>
          <a:prstGeom prst="rect">
            <a:avLst/>
          </a:prstGeom>
          <a:noFill/>
        </p:spPr>
        <p:txBody>
          <a:bodyPr wrap="square" rtlCol="0">
            <a:spAutoFit/>
          </a:bodyPr>
          <a:lstStyle/>
          <a:p>
            <a:r>
              <a:rPr lang="en-US" sz="1600" b="1" dirty="0">
                <a:latin typeface="Garamond" pitchFamily="18" charset="0"/>
              </a:rPr>
              <a:t>Services We Offer :</a:t>
            </a:r>
          </a:p>
          <a:p>
            <a:pPr marL="109538" lvl="0" indent="-109538">
              <a:lnSpc>
                <a:spcPct val="150000"/>
              </a:lnSpc>
              <a:buFont typeface="Wingdings" pitchFamily="2" charset="2"/>
              <a:buChar char="§"/>
            </a:pPr>
            <a:r>
              <a:rPr lang="en-US" sz="1000" dirty="0">
                <a:latin typeface="Arial" pitchFamily="34" charset="0"/>
                <a:cs typeface="Arial" pitchFamily="34" charset="0"/>
              </a:rPr>
              <a:t>Business Valuation</a:t>
            </a:r>
          </a:p>
          <a:p>
            <a:pPr marL="109538" lvl="0" indent="-109538">
              <a:lnSpc>
                <a:spcPct val="150000"/>
              </a:lnSpc>
              <a:buFont typeface="Wingdings" pitchFamily="2" charset="2"/>
              <a:buChar char="§"/>
            </a:pPr>
            <a:r>
              <a:rPr lang="en-US" sz="1000" dirty="0">
                <a:latin typeface="Arial" pitchFamily="34" charset="0"/>
                <a:cs typeface="Arial" pitchFamily="34" charset="0"/>
              </a:rPr>
              <a:t>Business start-up and raising seed capital</a:t>
            </a:r>
          </a:p>
          <a:p>
            <a:pPr marL="109538" lvl="0" indent="-109538">
              <a:lnSpc>
                <a:spcPct val="150000"/>
              </a:lnSpc>
              <a:buFont typeface="Wingdings" pitchFamily="2" charset="2"/>
              <a:buChar char="§"/>
            </a:pPr>
            <a:r>
              <a:rPr lang="en-US" sz="1000" dirty="0">
                <a:latin typeface="Arial" pitchFamily="34" charset="0"/>
                <a:cs typeface="Arial" pitchFamily="34" charset="0"/>
              </a:rPr>
              <a:t>Corporate financial planning and re-engineering</a:t>
            </a:r>
          </a:p>
          <a:p>
            <a:pPr marL="109538" lvl="0" indent="-109538">
              <a:lnSpc>
                <a:spcPct val="150000"/>
              </a:lnSpc>
              <a:buFont typeface="Wingdings" pitchFamily="2" charset="2"/>
              <a:buChar char="§"/>
            </a:pPr>
            <a:r>
              <a:rPr lang="en-US" sz="1000" dirty="0">
                <a:latin typeface="Arial" pitchFamily="34" charset="0"/>
                <a:cs typeface="Arial" pitchFamily="34" charset="0"/>
              </a:rPr>
              <a:t>Floatation of shares and securities in local and overseas stock exchanges</a:t>
            </a:r>
          </a:p>
          <a:p>
            <a:pPr marL="109538" lvl="0" indent="-109538">
              <a:lnSpc>
                <a:spcPct val="150000"/>
              </a:lnSpc>
              <a:buFont typeface="Wingdings" pitchFamily="2" charset="2"/>
              <a:buChar char="§"/>
            </a:pPr>
            <a:r>
              <a:rPr lang="en-US" sz="1000" dirty="0">
                <a:latin typeface="Arial" pitchFamily="34" charset="0"/>
                <a:cs typeface="Arial" pitchFamily="34" charset="0"/>
              </a:rPr>
              <a:t>Privatization</a:t>
            </a:r>
          </a:p>
          <a:p>
            <a:pPr marL="109538" lvl="0" indent="-109538">
              <a:lnSpc>
                <a:spcPct val="150000"/>
              </a:lnSpc>
              <a:buFont typeface="Wingdings" pitchFamily="2" charset="2"/>
              <a:buChar char="§"/>
            </a:pPr>
            <a:r>
              <a:rPr lang="en-US" sz="1000" dirty="0">
                <a:latin typeface="Arial" pitchFamily="34" charset="0"/>
                <a:cs typeface="Arial" pitchFamily="34" charset="0"/>
              </a:rPr>
              <a:t>Mergers and acquisitions</a:t>
            </a:r>
          </a:p>
          <a:p>
            <a:pPr marL="109538" lvl="0" indent="-109538">
              <a:lnSpc>
                <a:spcPct val="150000"/>
              </a:lnSpc>
              <a:buFont typeface="Wingdings" pitchFamily="2" charset="2"/>
              <a:buChar char="§"/>
            </a:pPr>
            <a:r>
              <a:rPr lang="en-US" sz="1000" dirty="0">
                <a:latin typeface="Arial" pitchFamily="34" charset="0"/>
                <a:cs typeface="Arial" pitchFamily="34" charset="0"/>
              </a:rPr>
              <a:t>Management buy-in and buy-out advice</a:t>
            </a:r>
          </a:p>
          <a:p>
            <a:pPr marL="109538" lvl="0" indent="-109538">
              <a:lnSpc>
                <a:spcPct val="150000"/>
              </a:lnSpc>
              <a:buFont typeface="Wingdings" pitchFamily="2" charset="2"/>
              <a:buChar char="§"/>
            </a:pPr>
            <a:r>
              <a:rPr lang="en-US" sz="1000" dirty="0">
                <a:latin typeface="Arial" pitchFamily="34" charset="0"/>
                <a:cs typeface="Arial" pitchFamily="34" charset="0"/>
              </a:rPr>
              <a:t>Restructuring and reorganization</a:t>
            </a:r>
          </a:p>
          <a:p>
            <a:pPr marL="109538" lvl="0" indent="-109538">
              <a:lnSpc>
                <a:spcPct val="150000"/>
              </a:lnSpc>
              <a:buFont typeface="Wingdings" pitchFamily="2" charset="2"/>
              <a:buChar char="§"/>
            </a:pPr>
            <a:r>
              <a:rPr lang="en-US" sz="1000" dirty="0">
                <a:latin typeface="Arial" pitchFamily="34" charset="0"/>
                <a:cs typeface="Arial" pitchFamily="34" charset="0"/>
              </a:rPr>
              <a:t>Facilitating foreign investment by</a:t>
            </a:r>
          </a:p>
          <a:p>
            <a:pPr marL="171450" lvl="0" indent="169863">
              <a:lnSpc>
                <a:spcPct val="150000"/>
              </a:lnSpc>
              <a:buFont typeface="Wingdings" pitchFamily="2" charset="2"/>
              <a:buChar char="Ø"/>
            </a:pPr>
            <a:r>
              <a:rPr lang="en-US" sz="1000" dirty="0">
                <a:latin typeface="Arial" pitchFamily="34" charset="0"/>
                <a:cs typeface="Arial" pitchFamily="34" charset="0"/>
              </a:rPr>
              <a:t>Environmental assessment and briefing</a:t>
            </a:r>
          </a:p>
          <a:p>
            <a:pPr marL="171450" lvl="0" indent="169863">
              <a:lnSpc>
                <a:spcPct val="150000"/>
              </a:lnSpc>
              <a:buFont typeface="Wingdings" pitchFamily="2" charset="2"/>
              <a:buChar char="Ø"/>
            </a:pPr>
            <a:r>
              <a:rPr lang="en-US" sz="1000" dirty="0">
                <a:latin typeface="Arial" pitchFamily="34" charset="0"/>
                <a:cs typeface="Arial" pitchFamily="34" charset="0"/>
              </a:rPr>
              <a:t>Prospectus, project and sensitivity reports </a:t>
            </a:r>
          </a:p>
          <a:p>
            <a:pPr marL="171450" lvl="0" indent="169863">
              <a:lnSpc>
                <a:spcPct val="150000"/>
              </a:lnSpc>
              <a:buFont typeface="Wingdings" pitchFamily="2" charset="2"/>
              <a:buChar char="Ø"/>
            </a:pPr>
            <a:r>
              <a:rPr lang="en-US" sz="1000" dirty="0">
                <a:latin typeface="Arial" pitchFamily="34" charset="0"/>
                <a:cs typeface="Arial" pitchFamily="34" charset="0"/>
              </a:rPr>
              <a:t>Feasibilities studies and overheads review</a:t>
            </a:r>
          </a:p>
          <a:p>
            <a:pPr marL="171450" lvl="0" indent="169863">
              <a:lnSpc>
                <a:spcPct val="150000"/>
              </a:lnSpc>
              <a:buFont typeface="Wingdings" pitchFamily="2" charset="2"/>
              <a:buChar char="Ø"/>
            </a:pPr>
            <a:r>
              <a:rPr lang="en-US" sz="1000" dirty="0">
                <a:latin typeface="Arial" pitchFamily="34" charset="0"/>
                <a:cs typeface="Arial" pitchFamily="34" charset="0"/>
              </a:rPr>
              <a:t>Due diligence</a:t>
            </a:r>
          </a:p>
          <a:p>
            <a:pPr marL="171450" lvl="0" indent="169863">
              <a:lnSpc>
                <a:spcPct val="150000"/>
              </a:lnSpc>
              <a:buFont typeface="Wingdings" pitchFamily="2" charset="2"/>
              <a:buChar char="Ø"/>
            </a:pPr>
            <a:r>
              <a:rPr lang="en-US" sz="1000" dirty="0">
                <a:latin typeface="Arial" pitchFamily="34" charset="0"/>
                <a:cs typeface="Arial" pitchFamily="34" charset="0"/>
              </a:rPr>
              <a:t>Foreign exchange advisory</a:t>
            </a:r>
          </a:p>
          <a:p>
            <a:pPr marL="171450" lvl="0" indent="169863">
              <a:lnSpc>
                <a:spcPct val="150000"/>
              </a:lnSpc>
              <a:buFont typeface="Wingdings" pitchFamily="2" charset="2"/>
              <a:buChar char="Ø"/>
            </a:pPr>
            <a:r>
              <a:rPr lang="en-US" sz="1000" dirty="0">
                <a:latin typeface="Arial" pitchFamily="34" charset="0"/>
                <a:cs typeface="Arial" pitchFamily="34" charset="0"/>
              </a:rPr>
              <a:t>Commercial contractual issue consultation</a:t>
            </a:r>
          </a:p>
          <a:p>
            <a:pPr marL="109538" lvl="0" indent="-109538">
              <a:lnSpc>
                <a:spcPct val="150000"/>
              </a:lnSpc>
              <a:buFont typeface="Wingdings" pitchFamily="2" charset="2"/>
              <a:buChar char="§"/>
            </a:pPr>
            <a:r>
              <a:rPr lang="en-US" sz="1000" dirty="0">
                <a:latin typeface="Arial" pitchFamily="34" charset="0"/>
                <a:cs typeface="Arial" pitchFamily="34" charset="0"/>
              </a:rPr>
              <a:t>Secretarial and corporate compliance and reporting services</a:t>
            </a:r>
          </a:p>
          <a:p>
            <a:pPr marL="109538" lvl="0" indent="-109538">
              <a:lnSpc>
                <a:spcPct val="150000"/>
              </a:lnSpc>
              <a:buFont typeface="Wingdings" pitchFamily="2" charset="2"/>
              <a:buChar char="§"/>
            </a:pPr>
            <a:r>
              <a:rPr lang="en-US" sz="1000" dirty="0">
                <a:latin typeface="Arial" pitchFamily="34" charset="0"/>
                <a:cs typeface="Arial" pitchFamily="34" charset="0"/>
              </a:rPr>
              <a:t>Consultation on corporate governance compliance</a:t>
            </a:r>
          </a:p>
          <a:p>
            <a:pPr marL="109538" lvl="0" indent="-109538">
              <a:lnSpc>
                <a:spcPct val="150000"/>
              </a:lnSpc>
              <a:buFont typeface="Wingdings" pitchFamily="2" charset="2"/>
              <a:buChar char="§"/>
            </a:pPr>
            <a:r>
              <a:rPr lang="en-US" sz="1000" dirty="0">
                <a:latin typeface="Arial" pitchFamily="34" charset="0"/>
                <a:cs typeface="Arial" pitchFamily="34" charset="0"/>
              </a:rPr>
              <a:t>Liquidation processing and consultancy</a:t>
            </a:r>
          </a:p>
          <a:p>
            <a:pPr marL="109538" lvl="0" indent="-109538">
              <a:lnSpc>
                <a:spcPct val="150000"/>
              </a:lnSpc>
              <a:buFont typeface="Wingdings" pitchFamily="2" charset="2"/>
              <a:buChar char="§"/>
            </a:pPr>
            <a:r>
              <a:rPr lang="en-US" sz="1000" dirty="0">
                <a:latin typeface="Arial" pitchFamily="34" charset="0"/>
                <a:cs typeface="Arial" pitchFamily="34" charset="0"/>
              </a:rPr>
              <a:t>Commercial and technical search</a:t>
            </a:r>
          </a:p>
          <a:p>
            <a:pPr marL="109538" lvl="0" indent="-109538">
              <a:lnSpc>
                <a:spcPct val="150000"/>
              </a:lnSpc>
              <a:buFont typeface="Wingdings" pitchFamily="2" charset="2"/>
              <a:buChar char="§"/>
            </a:pPr>
            <a:r>
              <a:rPr lang="en-US" sz="1000" dirty="0">
                <a:latin typeface="Arial" pitchFamily="34" charset="0"/>
                <a:cs typeface="Arial" pitchFamily="34" charset="0"/>
              </a:rPr>
              <a:t>Studies on relocation and diversification</a:t>
            </a:r>
          </a:p>
        </p:txBody>
      </p:sp>
      <p:sp>
        <p:nvSpPr>
          <p:cNvPr id="6" name="Rectangle 5">
            <a:extLst>
              <a:ext uri="{FF2B5EF4-FFF2-40B4-BE49-F238E27FC236}">
                <a16:creationId xmlns="" xmlns:a16="http://schemas.microsoft.com/office/drawing/2014/main" id="{8575E355-484B-406F-BF81-642E910D0216}"/>
              </a:ext>
            </a:extLst>
          </p:cNvPr>
          <p:cNvSpPr/>
          <p:nvPr/>
        </p:nvSpPr>
        <p:spPr>
          <a:xfrm>
            <a:off x="0" y="1800353"/>
            <a:ext cx="7010400" cy="461665"/>
          </a:xfrm>
          <a:prstGeom prst="rect">
            <a:avLst/>
          </a:prstGeom>
        </p:spPr>
        <p:txBody>
          <a:bodyPr wrap="square">
            <a:spAutoFit/>
          </a:bodyPr>
          <a:lstStyle/>
          <a:p>
            <a:r>
              <a:rPr lang="en-GB" sz="2400" b="1" dirty="0">
                <a:latin typeface="Garamond" pitchFamily="18" charset="0"/>
              </a:rPr>
              <a:t>Corporate Finance and Business Advisory Services</a:t>
            </a:r>
            <a:endParaRPr lang="en-US" sz="2400" b="1" dirty="0"/>
          </a:p>
        </p:txBody>
      </p:sp>
    </p:spTree>
    <p:extLst>
      <p:ext uri="{BB962C8B-B14F-4D97-AF65-F5344CB8AC3E}">
        <p14:creationId xmlns:p14="http://schemas.microsoft.com/office/powerpoint/2010/main" val="1595847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3012</Words>
  <Application>Microsoft Office PowerPoint</Application>
  <PresentationFormat>Widescreen</PresentationFormat>
  <Paragraphs>203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Garamond</vt:lpstr>
      <vt:lpstr>Wingdings</vt:lpstr>
      <vt:lpstr>Office Theme</vt:lpstr>
      <vt:lpstr>PowerPoint Presentation</vt:lpstr>
      <vt:lpstr>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adeel</dc:creator>
  <cp:lastModifiedBy>Haris Ali Khan</cp:lastModifiedBy>
  <cp:revision>18</cp:revision>
  <dcterms:created xsi:type="dcterms:W3CDTF">2018-12-03T15:53:21Z</dcterms:created>
  <dcterms:modified xsi:type="dcterms:W3CDTF">2018-12-04T18:40:02Z</dcterms:modified>
</cp:coreProperties>
</file>